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2" r:id="rId2"/>
    <p:sldId id="430" r:id="rId3"/>
    <p:sldId id="436" r:id="rId4"/>
    <p:sldId id="423" r:id="rId5"/>
    <p:sldId id="435" r:id="rId6"/>
    <p:sldId id="437" r:id="rId7"/>
    <p:sldId id="422" r:id="rId8"/>
    <p:sldId id="434" r:id="rId9"/>
    <p:sldId id="438" r:id="rId10"/>
    <p:sldId id="424" r:id="rId11"/>
    <p:sldId id="443" r:id="rId12"/>
    <p:sldId id="442" r:id="rId13"/>
    <p:sldId id="441" r:id="rId14"/>
    <p:sldId id="432" r:id="rId15"/>
    <p:sldId id="425" r:id="rId16"/>
    <p:sldId id="431" r:id="rId17"/>
    <p:sldId id="428" r:id="rId18"/>
    <p:sldId id="439" r:id="rId19"/>
    <p:sldId id="440" r:id="rId20"/>
    <p:sldId id="279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CCECFF"/>
    <a:srgbClr val="FF9900"/>
    <a:srgbClr val="FFFFBD"/>
    <a:srgbClr val="DAEFFE"/>
    <a:srgbClr val="E60000"/>
    <a:srgbClr val="F2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7" autoAdjust="0"/>
    <p:restoredTop sz="90788" autoAdjust="0"/>
  </p:normalViewPr>
  <p:slideViewPr>
    <p:cSldViewPr snapToGrid="0">
      <p:cViewPr varScale="1">
        <p:scale>
          <a:sx n="50" d="100"/>
          <a:sy n="50" d="100"/>
        </p:scale>
        <p:origin x="-96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2221DC-FF17-45B4-B282-6E57F4EA2A0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983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A6D747-7FD0-4C66-A959-2B35E96B79F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1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При </a:t>
            </a:r>
            <a:r>
              <a:rPr lang="ru-RU" baseline="0" dirty="0" smtClean="0"/>
              <a:t>определении угроз и </a:t>
            </a:r>
            <a:r>
              <a:rPr lang="ru-RU" baseline="0" dirty="0" smtClean="0"/>
              <a:t>связанных с ними рисков </a:t>
            </a:r>
            <a:r>
              <a:rPr lang="ru-RU" baseline="0" dirty="0" smtClean="0"/>
              <a:t>существует много </a:t>
            </a:r>
            <a:r>
              <a:rPr lang="ru-RU" baseline="0" dirty="0" smtClean="0"/>
              <a:t>споров и спекуляций, в результате чего привлекается внимание общества к проблеме защиты АСУТП. </a:t>
            </a:r>
            <a:r>
              <a:rPr lang="ru-RU" baseline="0" dirty="0" smtClean="0"/>
              <a:t>Но когда наступает понимание, что защищать АСУТП надо, необходимо ответить на вопросы «что и как защищать» </a:t>
            </a:r>
            <a:r>
              <a:rPr lang="ru-RU" baseline="0" dirty="0" smtClean="0"/>
              <a:t>- конкретно</a:t>
            </a:r>
            <a:r>
              <a:rPr lang="ru-RU" baseline="0" dirty="0" smtClean="0"/>
              <a:t>, и наступает время трезвых оценок.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79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0066"/>
                </a:solidFill>
              </a:rPr>
              <a:t>Или это вопросы промышленной и информационной безопасности АСУТП?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000066"/>
                </a:solidFill>
              </a:rPr>
              <a:t>Возможно для противодействия данным интересам злоумышленника сейчас</a:t>
            </a:r>
            <a:r>
              <a:rPr lang="ru-RU" sz="1600" b="1" baseline="0" dirty="0" smtClean="0">
                <a:solidFill>
                  <a:srgbClr val="000066"/>
                </a:solidFill>
              </a:rPr>
              <a:t> создается новая область безопасности: безопасность технологического процесса. За рубежом принят более общий термин – </a:t>
            </a:r>
            <a:r>
              <a:rPr lang="en-US" sz="1600" b="1" baseline="0" dirty="0" err="1" smtClean="0">
                <a:solidFill>
                  <a:srgbClr val="000066"/>
                </a:solidFill>
              </a:rPr>
              <a:t>Cybersecurity</a:t>
            </a:r>
            <a:r>
              <a:rPr lang="ru-RU" sz="1600" b="1" baseline="0" dirty="0" smtClean="0">
                <a:solidFill>
                  <a:srgbClr val="000066"/>
                </a:solidFill>
              </a:rPr>
              <a:t> (</a:t>
            </a:r>
            <a:r>
              <a:rPr lang="ru-RU" sz="1600" b="1" baseline="0" dirty="0" err="1" smtClean="0">
                <a:solidFill>
                  <a:srgbClr val="000066"/>
                </a:solidFill>
              </a:rPr>
              <a:t>Кибербезопасность</a:t>
            </a:r>
            <a:r>
              <a:rPr lang="ru-RU" sz="1600" b="1" baseline="0" dirty="0" smtClean="0">
                <a:solidFill>
                  <a:srgbClr val="000066"/>
                </a:solidFill>
              </a:rPr>
              <a:t>).</a:t>
            </a:r>
            <a:endParaRPr lang="ru-RU" sz="1600" b="1" dirty="0" smtClean="0">
              <a:solidFill>
                <a:srgbClr val="0000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1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Попробуем определить новые угрозы.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5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Нормальность – свойство контура обеспечивать нормальный режим технологического процесса в заданных рамках, а в случае выхода за границы нормального режима, способность безопасно завершить технологический процесс.</a:t>
            </a:r>
          </a:p>
          <a:p>
            <a:r>
              <a:rPr lang="ru-RU" dirty="0" smtClean="0"/>
              <a:t>Замкнутость – свойство контура передавать информацию только по предопределенному </a:t>
            </a:r>
            <a:r>
              <a:rPr lang="ru-RU" dirty="0" err="1" smtClean="0"/>
              <a:t>детермининрованному</a:t>
            </a:r>
            <a:r>
              <a:rPr lang="ru-RU" dirty="0" smtClean="0"/>
              <a:t> пути.</a:t>
            </a:r>
          </a:p>
          <a:p>
            <a:r>
              <a:rPr lang="ru-RU" dirty="0" smtClean="0"/>
              <a:t>Непрерывность – свойство контура передавать информацию в заданных временных рамках.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16143-3CA7-4040-B501-F4802DB0982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09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Информационная</a:t>
            </a:r>
            <a:r>
              <a:rPr lang="ru-RU" sz="2000" b="1" baseline="0" dirty="0" smtClean="0">
                <a:solidFill>
                  <a:srgbClr val="000066"/>
                </a:solidFill>
              </a:rPr>
              <a:t> и промышленная безопасность дополняют друг друга, так как: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Информационная безопасность противодействует преднамеренным угрозам, но не представляет как технологическая информация связана с технологическим процессом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Промышленная безопасность противодействует случайным угрозам (ошибки, отказы) и хорошо понимает взаимосвязь технологической информации и технологического</a:t>
            </a:r>
            <a:r>
              <a:rPr lang="ru-RU" sz="2000" b="1" baseline="0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процесса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0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0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0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Исчезает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Конфиденциальность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Возникает смежная угроза конфиденциальности информации «Об АСУТП»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Меняются приоритеты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Доступность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Целостность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1600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39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Здесь еще раз</a:t>
            </a:r>
            <a:r>
              <a:rPr lang="ru-RU" baseline="0" dirty="0" smtClean="0"/>
              <a:t> хотелось бы подчеркнуть, что необходимо определиться: «Куда отнести д</a:t>
            </a:r>
            <a:r>
              <a:rPr lang="ru-RU" dirty="0" smtClean="0"/>
              <a:t>ругие источники угроз (выделены красным)?». Скорее всего </a:t>
            </a:r>
            <a:r>
              <a:rPr lang="ru-RU" baseline="0" dirty="0" smtClean="0"/>
              <a:t>они</a:t>
            </a:r>
            <a:r>
              <a:rPr lang="ru-RU" dirty="0" smtClean="0"/>
              <a:t> должны быть адресованы в</a:t>
            </a:r>
            <a:r>
              <a:rPr lang="ru-RU" baseline="0" dirty="0" smtClean="0"/>
              <a:t> промышленной безопасности.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Например: Непреднамеренные ошибки персонала устраняются </a:t>
            </a:r>
            <a:r>
              <a:rPr lang="ru-RU" baseline="0" dirty="0" smtClean="0"/>
              <a:t>наличием блокировок (программных, электромагнитных)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Например: Техногенные отказы оборудования устраняются заводскими испытаниями, опытной эксплуатацией и своевременным техническим обслуживанием и модернизацией оборудования. Обеспечиваются требования электромагнитной совместимости.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Оставшиеся источники угроз характеризуются различными возможностями и целями.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696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Несколько слов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72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0066"/>
                </a:solidFill>
              </a:rPr>
              <a:t>Данные виды информации присутствуют на разных уровнях (коммуникационных, ввода/вывода, управления и надзора) и в различных компонентах и подсистемах АСУТП (каналах связи, контроллерах, устройствах противоаварийной защиты, системах отображения, серверах обработки, коммуникационных шлюзах, архивах)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853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Попробуем взглянуть на деструктивные действия с точки</a:t>
            </a:r>
            <a:r>
              <a:rPr lang="ru-RU" baseline="0" dirty="0" smtClean="0"/>
              <a:t> зрения технологического процесса, так как деструктивные действия с точки зрения нарушения свойств информации (конфиденциальность, целостность и доступность) не показательны для АСУТП.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6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Попробуем взглянуть на деструктивные действия с точки</a:t>
            </a:r>
            <a:r>
              <a:rPr lang="ru-RU" baseline="0" dirty="0" smtClean="0"/>
              <a:t> зрения технологического процесса, так как деструктивные действия с точки зрения нарушения свойств информации (конфиденциальность, целостность и доступность) не показательны для АСУТП.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6D747-7FD0-4C66-A959-2B35E96B79F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6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6A9A-F8CE-4CFE-9DE8-03AE323B88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1259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E36CD-7575-46B7-84D7-DE44A73466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850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119A8-DC53-4792-AFF3-EED5E698D9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4889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B657C-EEC7-45DF-B9DF-B2FE643E41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7466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3D0D3-006B-4688-87A4-D8523CE543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0248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49C73-7FCA-4948-8E7D-D587221EA9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387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683D6-76E8-48B6-AD62-4FCCB94092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699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F7355-78A2-4DAC-8C13-6F2E7FF7A3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915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32C2-F5F5-40A6-BE00-61DAE23A03F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712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3E725-065A-4EC1-90C1-1DA6BDC933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214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89003-6469-44A7-B3F7-66ABC1A613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841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2FC983-7C20-4188-BAEE-E8890174908C}" type="slidenum">
              <a:rPr lang="ru-RU"/>
              <a:pPr/>
              <a:t>‹#›</a:t>
            </a:fld>
            <a:endParaRPr lang="ru-RU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" r:id="rId14" imgW="9723810" imgH="7285714" progId="Photoshop.Image.6">
                  <p:embed/>
                </p:oleObj>
              </mc:Choice>
              <mc:Fallback>
                <p:oleObj name="Image" r:id="rId14" imgW="9723810" imgH="7285714" progId="Photoshop.Image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u@elvis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17588" y="1450975"/>
            <a:ext cx="79978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Угрозы ИБ АСУТП</a:t>
            </a:r>
            <a:endParaRPr lang="ru-RU" sz="2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282886" y="3009900"/>
            <a:ext cx="2638864" cy="400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</a:rPr>
              <a:t>Объективный взгляд</a:t>
            </a:r>
            <a:endParaRPr lang="ru-RU" sz="2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830888" y="6073775"/>
            <a:ext cx="321310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rgbClr val="000060"/>
              </a:buClr>
            </a:pPr>
            <a:r>
              <a:rPr lang="en-US" sz="1600" b="1" dirty="0">
                <a:solidFill>
                  <a:srgbClr val="3371A9"/>
                </a:solidFill>
                <a:latin typeface="Times New Roman" pitchFamily="18" charset="0"/>
              </a:rPr>
              <a:t>©</a:t>
            </a:r>
            <a:r>
              <a:rPr lang="en-US" sz="1200" b="1" dirty="0">
                <a:solidFill>
                  <a:srgbClr val="3371A9"/>
                </a:solidFill>
                <a:latin typeface="Times New Roman" pitchFamily="18" charset="0"/>
              </a:rPr>
              <a:t> ОАО «ЭЛВИС-ПЛЮС», 20</a:t>
            </a:r>
            <a:r>
              <a:rPr lang="ru-RU" sz="1200" b="1" dirty="0" smtClean="0">
                <a:solidFill>
                  <a:srgbClr val="3371A9"/>
                </a:solidFill>
                <a:latin typeface="Times New Roman" pitchFamily="18" charset="0"/>
              </a:rPr>
              <a:t>12</a:t>
            </a:r>
            <a:r>
              <a:rPr lang="en-US" sz="1200" b="1" dirty="0" smtClean="0">
                <a:solidFill>
                  <a:srgbClr val="3371A9"/>
                </a:solidFill>
                <a:latin typeface="Times New Roman" pitchFamily="18" charset="0"/>
              </a:rPr>
              <a:t> </a:t>
            </a:r>
            <a:r>
              <a:rPr lang="en-US" sz="1200" b="1" dirty="0">
                <a:solidFill>
                  <a:srgbClr val="3371A9"/>
                </a:solidFill>
                <a:latin typeface="Times New Roman" pitchFamily="18" charset="0"/>
              </a:rPr>
              <a:t>г.</a:t>
            </a:r>
            <a:endParaRPr lang="ru-RU" sz="1200" b="1" dirty="0">
              <a:solidFill>
                <a:srgbClr val="3371A9"/>
              </a:solidFill>
              <a:latin typeface="Times New Roman" pitchFamily="18" charset="0"/>
            </a:endParaRPr>
          </a:p>
        </p:txBody>
      </p:sp>
      <p:sp>
        <p:nvSpPr>
          <p:cNvPr id="18443" name="Rectangle 7"/>
          <p:cNvSpPr>
            <a:spLocks noChangeArrowheads="1"/>
          </p:cNvSpPr>
          <p:nvPr/>
        </p:nvSpPr>
        <p:spPr bwMode="auto">
          <a:xfrm>
            <a:off x="1619250" y="4410075"/>
            <a:ext cx="65532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ahoma" pitchFamily="34" charset="0"/>
              </a:rPr>
              <a:t>Руслан</a:t>
            </a:r>
            <a:r>
              <a:rPr lang="en-US" b="1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b="1" smtClean="0">
                <a:solidFill>
                  <a:srgbClr val="000099"/>
                </a:solidFill>
                <a:latin typeface="Tahoma" pitchFamily="34" charset="0"/>
              </a:rPr>
              <a:t>Стефанов</a:t>
            </a:r>
            <a:endParaRPr lang="ru-RU" b="1" dirty="0">
              <a:solidFill>
                <a:srgbClr val="000099"/>
              </a:solidFill>
              <a:latin typeface="Tahoma" pitchFamily="34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ahoma" pitchFamily="34" charset="0"/>
              </a:rPr>
              <a:t>Руководитель направления ИБ АСУТП</a:t>
            </a:r>
            <a:endParaRPr lang="en-US" b="1" dirty="0">
              <a:solidFill>
                <a:srgbClr val="000099"/>
              </a:solidFill>
              <a:latin typeface="Tahoma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rgbClr val="000099"/>
                </a:solidFill>
                <a:latin typeface="Tahoma" pitchFamily="34" charset="0"/>
              </a:rPr>
              <a:t>ОАО «ЭЛВИС-ПЛЮС»</a:t>
            </a:r>
          </a:p>
          <a:p>
            <a:pPr algn="ctr">
              <a:buFont typeface="Wingdings" pitchFamily="2" charset="2"/>
              <a:buNone/>
            </a:pPr>
            <a:r>
              <a:rPr lang="ru-RU" sz="800" b="1" dirty="0">
                <a:solidFill>
                  <a:srgbClr val="000099"/>
                </a:solidFill>
                <a:latin typeface="Tahoma" pitchFamily="34" charset="0"/>
              </a:rPr>
              <a:t>  </a:t>
            </a:r>
          </a:p>
          <a:p>
            <a:pPr algn="ctr"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</a:rPr>
              <a:t>201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</a:rPr>
              <a:t>2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Деструктивные воздействия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1921165"/>
            <a:ext cx="7281862" cy="40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lvl="1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Все деструктивные воздействия информационной безопасности являются производными трех наиболее </a:t>
            </a:r>
            <a:r>
              <a:rPr lang="ru-RU" sz="2000" b="1" dirty="0" smtClean="0">
                <a:solidFill>
                  <a:srgbClr val="000066"/>
                </a:solidFill>
              </a:rPr>
              <a:t>общих: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Нарушение конфиденциальности (утечки)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Нарушение </a:t>
            </a:r>
            <a:r>
              <a:rPr lang="ru-RU" sz="2000" b="1" dirty="0" smtClean="0">
                <a:solidFill>
                  <a:srgbClr val="000066"/>
                </a:solidFill>
              </a:rPr>
              <a:t>целостности (модификация)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Нарушение доступности (отказ в обслуживании</a:t>
            </a:r>
            <a:r>
              <a:rPr lang="ru-RU" sz="2000" b="1" dirty="0" smtClean="0">
                <a:solidFill>
                  <a:srgbClr val="000066"/>
                </a:solidFill>
              </a:rPr>
              <a:t>)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0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0" lvl="1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0066"/>
                </a:solidFill>
              </a:rPr>
              <a:t>Н</a:t>
            </a:r>
            <a:r>
              <a:rPr lang="ru-RU" sz="2000" b="1" dirty="0" smtClean="0">
                <a:solidFill>
                  <a:srgbClr val="000066"/>
                </a:solidFill>
              </a:rPr>
              <a:t>о </a:t>
            </a:r>
            <a:r>
              <a:rPr lang="ru-RU" sz="2000" b="1" dirty="0">
                <a:solidFill>
                  <a:srgbClr val="000066"/>
                </a:solidFill>
              </a:rPr>
              <a:t>они не информативны с точки зрения АСУТП</a:t>
            </a:r>
            <a:endParaRPr lang="ru-RU" sz="2000" b="1" dirty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12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Деструктивные воздействия на АСУТП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455821" y="1921165"/>
            <a:ext cx="7488154" cy="40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Потеря управляемости технологического процесса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Блокировка управления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Несанкционированное управление</a:t>
            </a:r>
            <a:endParaRPr lang="ru-RU" sz="16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Потеря видимости технологического процесса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Фальсификация измерений датчиков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Модификация параметров технологического процесса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Параметры нормального режима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Уставки противоаварийной защиты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Отказ в обслуживании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Авария или останов технологического процесса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Деградация вычислительных ресурсов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Сокрытие следов преступлений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Экономических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Уголовных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ru-RU" sz="1600" b="1" dirty="0" smtClean="0">
              <a:solidFill>
                <a:srgbClr val="000066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822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9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9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91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91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Реализованные угрозы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 err="1" smtClean="0">
                <a:solidFill>
                  <a:srgbClr val="000066"/>
                </a:solidFill>
              </a:rPr>
              <a:t>Stuxnet</a:t>
            </a:r>
            <a:r>
              <a:rPr lang="ru-RU" sz="2000" b="1" dirty="0" smtClean="0">
                <a:solidFill>
                  <a:srgbClr val="000066"/>
                </a:solidFill>
              </a:rPr>
              <a:t>, </a:t>
            </a:r>
            <a:r>
              <a:rPr lang="ru-RU" sz="2000" b="1" dirty="0" err="1" smtClean="0">
                <a:solidFill>
                  <a:srgbClr val="000066"/>
                </a:solidFill>
              </a:rPr>
              <a:t>Натанз</a:t>
            </a:r>
            <a:r>
              <a:rPr lang="ru-RU" sz="2000" b="1" dirty="0" smtClean="0">
                <a:solidFill>
                  <a:srgbClr val="000066"/>
                </a:solidFill>
              </a:rPr>
              <a:t>, Иран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en-US" sz="2000" b="1" dirty="0" err="1" smtClean="0">
                <a:solidFill>
                  <a:srgbClr val="000066"/>
                </a:solidFill>
              </a:rPr>
              <a:t>Maroochy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>
                <a:solidFill>
                  <a:srgbClr val="000066"/>
                </a:solidFill>
              </a:rPr>
              <a:t>Water Services, </a:t>
            </a:r>
            <a:r>
              <a:rPr lang="ru-RU" sz="2000" b="1" dirty="0" smtClean="0">
                <a:solidFill>
                  <a:srgbClr val="000066"/>
                </a:solidFill>
              </a:rPr>
              <a:t>Австралия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Заражения различным вредоносным ПО (без явной цели воздействия на АСУТП)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7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Угрозы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Proof Of Concept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Атаки на клиентское программное обеспечение </a:t>
            </a:r>
            <a:r>
              <a:rPr lang="en-US" sz="2000" b="1" dirty="0" smtClean="0">
                <a:solidFill>
                  <a:srgbClr val="000066"/>
                </a:solidFill>
              </a:rPr>
              <a:t>SCADA</a:t>
            </a:r>
            <a:r>
              <a:rPr lang="ru-RU" sz="2000" b="1" dirty="0" smtClean="0">
                <a:solidFill>
                  <a:srgbClr val="000066"/>
                </a:solidFill>
              </a:rPr>
              <a:t> (управление АРМ оператора)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Атаки на человеко-машинный интерфейс </a:t>
            </a:r>
            <a:r>
              <a:rPr lang="en-US" sz="2000" b="1" dirty="0" smtClean="0">
                <a:solidFill>
                  <a:srgbClr val="000066"/>
                </a:solidFill>
              </a:rPr>
              <a:t>SCADA </a:t>
            </a:r>
            <a:r>
              <a:rPr lang="ru-RU" sz="2000" b="1" dirty="0" smtClean="0">
                <a:solidFill>
                  <a:srgbClr val="000066"/>
                </a:solidFill>
              </a:rPr>
              <a:t>и ПЛК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ru-RU" sz="2000" b="1" dirty="0" smtClean="0">
                <a:solidFill>
                  <a:srgbClr val="000066"/>
                </a:solidFill>
              </a:rPr>
              <a:t>(</a:t>
            </a:r>
            <a:r>
              <a:rPr lang="en-US" sz="2000" b="1" dirty="0" smtClean="0">
                <a:solidFill>
                  <a:srgbClr val="000066"/>
                </a:solidFill>
              </a:rPr>
              <a:t>WEB-</a:t>
            </a:r>
            <a:r>
              <a:rPr lang="ru-RU" sz="2000" b="1" dirty="0" smtClean="0">
                <a:solidFill>
                  <a:srgbClr val="000066"/>
                </a:solidFill>
              </a:rPr>
              <a:t>технологии)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0066"/>
                </a:solidFill>
              </a:rPr>
              <a:t>Boreas </a:t>
            </a:r>
            <a:r>
              <a:rPr lang="ru-RU" sz="2000" b="1" dirty="0">
                <a:solidFill>
                  <a:srgbClr val="000066"/>
                </a:solidFill>
              </a:rPr>
              <a:t>атаки на контроллеры ПЛК (отказ в обслуживании)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Атаки на прошивку (загрузка вредоносной прошивки на котроллеры </a:t>
            </a:r>
            <a:r>
              <a:rPr lang="ru-RU" sz="2000" b="1" dirty="0" smtClean="0">
                <a:solidFill>
                  <a:srgbClr val="000066"/>
                </a:solidFill>
              </a:rPr>
              <a:t>ПЛК, выявление скрытых паролей)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Атаки на проектные файлы ПЛК (модификация алгоритма управления)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97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82618" y="3685309"/>
            <a:ext cx="2484582" cy="2438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Не материальный объект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чем главная особенность АСУТП?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13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Информация в АСУТП в отличие от других ИС имеет не косвенную, а </a:t>
            </a:r>
            <a:r>
              <a:rPr lang="ru-RU" sz="2000" b="1" dirty="0" smtClean="0">
                <a:solidFill>
                  <a:srgbClr val="FF0000"/>
                </a:solidFill>
              </a:rPr>
              <a:t>прямую</a:t>
            </a:r>
            <a:r>
              <a:rPr lang="ru-RU" sz="2000" b="1" dirty="0" smtClean="0">
                <a:solidFill>
                  <a:srgbClr val="000066"/>
                </a:solidFill>
              </a:rPr>
              <a:t> взаимосвязь с физическим (материальным) объектом через датчики и приводы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70545" y="3805381"/>
            <a:ext cx="1699491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Информация АСУТП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26909" y="3805380"/>
            <a:ext cx="2022764" cy="163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Материальный объект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70545" y="4789053"/>
            <a:ext cx="1699491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Информация ИС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870037" y="3948542"/>
            <a:ext cx="2456874" cy="4341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Прямая связь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873788" y="4932215"/>
            <a:ext cx="2456874" cy="43411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Косвенная связь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46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интересует злоумышленника в АСУТП?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Информация?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Нет!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А что тогда?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Влияние на физический объект или технологический процесс!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12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Угрозы безопасности технологического процесса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(классификация)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1985818"/>
            <a:ext cx="7281862" cy="435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Классификация по отраслям промышленности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Классификация по источнику угрозы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Классификация по способу реализации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B050"/>
                </a:solidFill>
              </a:rPr>
              <a:t>Классификация по этапам функционирования технологического процесса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B050"/>
                </a:solidFill>
              </a:rPr>
              <a:t>Запуск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Работа контура управления</a:t>
            </a:r>
            <a:endParaRPr lang="ru-RU" sz="2000" b="1" dirty="0">
              <a:solidFill>
                <a:srgbClr val="00B05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B050"/>
                </a:solidFill>
              </a:rPr>
              <a:t>Нормальность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B050"/>
                </a:solidFill>
              </a:rPr>
              <a:t>Замкнутость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B050"/>
                </a:solidFill>
              </a:rPr>
              <a:t>Непрерывность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B050"/>
                </a:solidFill>
              </a:rPr>
              <a:t>Останов</a:t>
            </a:r>
            <a:endParaRPr lang="ru-RU" sz="2000" b="1" dirty="0">
              <a:solidFill>
                <a:srgbClr val="00B05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B050"/>
                </a:solidFill>
              </a:rPr>
              <a:t>Плановый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B050"/>
                </a:solidFill>
              </a:rPr>
              <a:t>Аварийный</a:t>
            </a:r>
          </a:p>
        </p:txBody>
      </p:sp>
    </p:spTree>
    <p:extLst>
      <p:ext uri="{BB962C8B-B14F-4D97-AF65-F5344CB8AC3E}">
        <p14:creationId xmlns:p14="http://schemas.microsoft.com/office/powerpoint/2010/main" val="1789950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91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91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Контуры управления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1874982"/>
            <a:ext cx="3805814" cy="441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>
                <a:solidFill>
                  <a:srgbClr val="000066"/>
                </a:solidFill>
              </a:rPr>
              <a:t>Контуры управления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Автоматизированный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Автоматический</a:t>
            </a: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0066"/>
                </a:solidFill>
              </a:rPr>
              <a:t>Информационные потоки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«Снизу-вверх» (измерения, сигнализация)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«Сверху-вниз» (управление)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«Административные» (уставки, настройки)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srgbClr val="000066"/>
                </a:solidFill>
              </a:rPr>
              <a:t>«Горизонтальные» (между организациями)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27" y="1874982"/>
            <a:ext cx="3214254" cy="441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8123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Свойства контура управления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2" y="2205039"/>
            <a:ext cx="6669088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Свойства контуров управления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66"/>
                </a:solidFill>
              </a:rPr>
              <a:t>Нормальность </a:t>
            </a:r>
            <a:r>
              <a:rPr lang="ru-RU" sz="2000" dirty="0">
                <a:solidFill>
                  <a:srgbClr val="000066"/>
                </a:solidFill>
              </a:rPr>
              <a:t>– свойство контура обеспечивать нормальный режим технологического процесса в заданных рамках, а в случае выхода за границы нормального режима, способность безопасно завершить технологический процесс</a:t>
            </a:r>
            <a:endParaRPr lang="ru-RU" sz="2000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66"/>
                </a:solidFill>
              </a:rPr>
              <a:t>Замкнутость </a:t>
            </a:r>
            <a:r>
              <a:rPr lang="ru-RU" sz="2000" dirty="0">
                <a:solidFill>
                  <a:srgbClr val="000066"/>
                </a:solidFill>
              </a:rPr>
              <a:t>– свойство контура передавать информацию только по предопределенному </a:t>
            </a:r>
            <a:r>
              <a:rPr lang="ru-RU" sz="2000" dirty="0" err="1" smtClean="0">
                <a:solidFill>
                  <a:srgbClr val="000066"/>
                </a:solidFill>
              </a:rPr>
              <a:t>детерминин</a:t>
            </a:r>
            <a:r>
              <a:rPr lang="ru-RU" sz="2000" dirty="0" err="1">
                <a:solidFill>
                  <a:srgbClr val="000066"/>
                </a:solidFill>
              </a:rPr>
              <a:t>и</a:t>
            </a:r>
            <a:r>
              <a:rPr lang="ru-RU" sz="2000" dirty="0" err="1" smtClean="0">
                <a:solidFill>
                  <a:srgbClr val="000066"/>
                </a:solidFill>
              </a:rPr>
              <a:t>рованному</a:t>
            </a:r>
            <a:r>
              <a:rPr lang="ru-RU" sz="2000" dirty="0" smtClean="0">
                <a:solidFill>
                  <a:srgbClr val="000066"/>
                </a:solidFill>
              </a:rPr>
              <a:t> </a:t>
            </a:r>
            <a:r>
              <a:rPr lang="ru-RU" sz="2000" dirty="0">
                <a:solidFill>
                  <a:srgbClr val="000066"/>
                </a:solidFill>
              </a:rPr>
              <a:t>пути</a:t>
            </a:r>
            <a:endParaRPr lang="ru-RU" sz="2000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66"/>
                </a:solidFill>
              </a:rPr>
              <a:t>Непрерывность </a:t>
            </a:r>
            <a:r>
              <a:rPr lang="ru-RU" sz="2000" dirty="0">
                <a:solidFill>
                  <a:srgbClr val="000066"/>
                </a:solidFill>
              </a:rPr>
              <a:t>– свойство контура передавать информацию в заданных временных рамках</a:t>
            </a:r>
            <a:endParaRPr lang="ru-RU" sz="2000" dirty="0" smtClean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Данные свойства подлежат защите</a:t>
            </a:r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18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нас ждет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дальше?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0066"/>
                </a:solidFill>
              </a:rPr>
              <a:t>Возможно </a:t>
            </a:r>
            <a:r>
              <a:rPr lang="ru-RU" sz="2000" b="1" dirty="0" smtClean="0">
                <a:solidFill>
                  <a:srgbClr val="000066"/>
                </a:solidFill>
              </a:rPr>
              <a:t>мы свидетели зарождения новой области </a:t>
            </a:r>
            <a:r>
              <a:rPr lang="ru-RU" sz="2000" b="1" dirty="0">
                <a:solidFill>
                  <a:srgbClr val="000066"/>
                </a:solidFill>
              </a:rPr>
              <a:t>безопасности на стыке промышленной и информационной </a:t>
            </a:r>
            <a:r>
              <a:rPr lang="ru-RU" sz="2000" b="1" dirty="0" smtClean="0">
                <a:solidFill>
                  <a:srgbClr val="000066"/>
                </a:solidFill>
              </a:rPr>
              <a:t>безопасности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Цель</a:t>
            </a:r>
            <a:r>
              <a:rPr lang="ru-RU" sz="2000" b="1" dirty="0">
                <a:solidFill>
                  <a:srgbClr val="000066"/>
                </a:solidFill>
              </a:rPr>
              <a:t>: выявление </a:t>
            </a:r>
            <a:r>
              <a:rPr lang="ru-RU" sz="2000" b="1" dirty="0" smtClean="0">
                <a:solidFill>
                  <a:srgbClr val="000066"/>
                </a:solidFill>
              </a:rPr>
              <a:t>преднамеренных угроз </a:t>
            </a:r>
            <a:r>
              <a:rPr lang="ru-RU" sz="2000" b="1" dirty="0">
                <a:solidFill>
                  <a:srgbClr val="000066"/>
                </a:solidFill>
              </a:rPr>
              <a:t>технологическому процессу и разработка мер </a:t>
            </a:r>
            <a:r>
              <a:rPr lang="ru-RU" sz="2000" b="1" dirty="0" smtClean="0">
                <a:solidFill>
                  <a:srgbClr val="000066"/>
                </a:solidFill>
              </a:rPr>
              <a:t>защиты</a:t>
            </a:r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65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уже известно об угрозах АСУТП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В течение</a:t>
            </a:r>
            <a:r>
              <a:rPr lang="ru-RU" sz="2000" b="1" dirty="0" smtClean="0">
                <a:solidFill>
                  <a:srgbClr val="000066"/>
                </a:solidFill>
              </a:rPr>
              <a:t> последних лет </a:t>
            </a:r>
            <a:r>
              <a:rPr lang="ru-RU" sz="2000" b="1" dirty="0" smtClean="0">
                <a:solidFill>
                  <a:srgbClr val="000066"/>
                </a:solidFill>
              </a:rPr>
              <a:t>активно </a:t>
            </a:r>
            <a:r>
              <a:rPr lang="ru-RU" sz="2000" b="1" dirty="0" smtClean="0">
                <a:solidFill>
                  <a:srgbClr val="000066"/>
                </a:solidFill>
              </a:rPr>
              <a:t>выявляются уязвимости</a:t>
            </a:r>
            <a:r>
              <a:rPr lang="ru-RU" sz="2000" b="1" dirty="0" smtClean="0">
                <a:solidFill>
                  <a:srgbClr val="000066"/>
                </a:solidFill>
              </a:rPr>
              <a:t>, </a:t>
            </a:r>
            <a:r>
              <a:rPr lang="ru-RU" sz="2000" b="1" dirty="0" smtClean="0">
                <a:solidFill>
                  <a:srgbClr val="000066"/>
                </a:solidFill>
              </a:rPr>
              <a:t>определяются </a:t>
            </a:r>
            <a:r>
              <a:rPr lang="ru-RU" sz="2000" b="1" dirty="0" smtClean="0">
                <a:solidFill>
                  <a:srgbClr val="000066"/>
                </a:solidFill>
              </a:rPr>
              <a:t>источники </a:t>
            </a:r>
            <a:r>
              <a:rPr lang="ru-RU" sz="2000" b="1" dirty="0" smtClean="0">
                <a:solidFill>
                  <a:srgbClr val="000066"/>
                </a:solidFill>
              </a:rPr>
              <a:t>угроз, оцениваются риски АСУТП (</a:t>
            </a:r>
            <a:r>
              <a:rPr lang="en-US" sz="2000" b="1" dirty="0" smtClean="0">
                <a:solidFill>
                  <a:srgbClr val="000066"/>
                </a:solidFill>
              </a:rPr>
              <a:t>ICS, SCADA</a:t>
            </a:r>
            <a:r>
              <a:rPr lang="ru-RU" sz="2000" b="1" dirty="0" smtClean="0">
                <a:solidFill>
                  <a:srgbClr val="000066"/>
                </a:solidFill>
              </a:rPr>
              <a:t>)</a:t>
            </a:r>
            <a:endParaRPr lang="ru-RU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Существует большое количество публикаций и ресурсов в Интернете: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66"/>
                </a:solidFill>
              </a:rPr>
              <a:t>ICS-</a:t>
            </a:r>
            <a:r>
              <a:rPr lang="ru-RU" sz="2000" b="1" dirty="0" smtClean="0">
                <a:solidFill>
                  <a:srgbClr val="000066"/>
                </a:solidFill>
              </a:rPr>
              <a:t>С</a:t>
            </a:r>
            <a:r>
              <a:rPr lang="en-US" sz="2000" b="1" dirty="0" smtClean="0">
                <a:solidFill>
                  <a:srgbClr val="000066"/>
                </a:solidFill>
              </a:rPr>
              <a:t>ERT, </a:t>
            </a:r>
            <a:r>
              <a:rPr lang="en-US" sz="2000" b="1" dirty="0" err="1" smtClean="0">
                <a:solidFill>
                  <a:srgbClr val="000066"/>
                </a:solidFill>
              </a:rPr>
              <a:t>Digitalbond</a:t>
            </a:r>
            <a:r>
              <a:rPr lang="en-US" sz="2000" b="1" dirty="0" smtClean="0">
                <a:solidFill>
                  <a:srgbClr val="000066"/>
                </a:solidFill>
              </a:rPr>
              <a:t>, </a:t>
            </a:r>
            <a:r>
              <a:rPr lang="en-US" sz="2000" b="1" dirty="0" err="1" smtClean="0">
                <a:solidFill>
                  <a:srgbClr val="000066"/>
                </a:solidFill>
              </a:rPr>
              <a:t>Toffino</a:t>
            </a:r>
            <a:r>
              <a:rPr lang="en-US" sz="2000" b="1" dirty="0" smtClean="0">
                <a:solidFill>
                  <a:srgbClr val="000066"/>
                </a:solidFill>
              </a:rPr>
              <a:t>, RISI, MITRE (CVE, CWE)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О</a:t>
            </a:r>
            <a:r>
              <a:rPr lang="ru-RU" sz="2000" b="1" dirty="0" smtClean="0">
                <a:solidFill>
                  <a:srgbClr val="000066"/>
                </a:solidFill>
              </a:rPr>
              <a:t>тчеты исследователей ИБ (</a:t>
            </a:r>
            <a:r>
              <a:rPr lang="en-US" sz="2000" b="1" dirty="0" smtClean="0">
                <a:solidFill>
                  <a:srgbClr val="000066"/>
                </a:solidFill>
              </a:rPr>
              <a:t>Beresford, </a:t>
            </a:r>
            <a:r>
              <a:rPr lang="en-US" sz="2000" b="1" dirty="0" err="1" smtClean="0">
                <a:solidFill>
                  <a:srgbClr val="000066"/>
                </a:solidFill>
              </a:rPr>
              <a:t>Santamarta</a:t>
            </a:r>
            <a:r>
              <a:rPr lang="en-US" sz="2000" b="1" dirty="0" smtClean="0">
                <a:solidFill>
                  <a:srgbClr val="000066"/>
                </a:solidFill>
              </a:rPr>
              <a:t>, </a:t>
            </a:r>
            <a:r>
              <a:rPr lang="en-US" sz="2000" b="1" dirty="0" err="1" smtClean="0">
                <a:solidFill>
                  <a:srgbClr val="000066"/>
                </a:solidFill>
              </a:rPr>
              <a:t>Auriemma</a:t>
            </a:r>
            <a:r>
              <a:rPr lang="en-US" sz="2000" b="1" dirty="0">
                <a:solidFill>
                  <a:srgbClr val="000066"/>
                </a:solidFill>
              </a:rPr>
              <a:t>, Wightman</a:t>
            </a:r>
            <a:r>
              <a:rPr lang="ru-RU" sz="2000" b="1" dirty="0" smtClean="0">
                <a:solidFill>
                  <a:srgbClr val="000066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en-US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А все-таки с </a:t>
            </a:r>
            <a:r>
              <a:rPr lang="ru-RU" sz="2000" b="1" dirty="0">
                <a:solidFill>
                  <a:srgbClr val="000066"/>
                </a:solidFill>
              </a:rPr>
              <a:t>какими угрозами нам предстоит встретиться и бороться</a:t>
            </a:r>
            <a:r>
              <a:rPr lang="ru-RU" sz="2000" b="1" dirty="0" smtClean="0">
                <a:solidFill>
                  <a:srgbClr val="000066"/>
                </a:solidFill>
              </a:rPr>
              <a:t>?</a:t>
            </a:r>
            <a:endParaRPr lang="ru-RU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50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990600" y="3949700"/>
            <a:ext cx="8001000" cy="127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2578100" y="4114800"/>
            <a:ext cx="46609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168400" y="1752600"/>
            <a:ext cx="7734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pPr eaLnBrk="0" hangingPunct="0"/>
            <a:r>
              <a:rPr lang="ru-RU" sz="6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Спасибо за внимание !</a:t>
            </a: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3340100" y="4267200"/>
            <a:ext cx="3621088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>
                <a:latin typeface="Tahoma" pitchFamily="34" charset="0"/>
              </a:rPr>
              <a:t>1</a:t>
            </a:r>
            <a:r>
              <a:rPr lang="en-US" sz="1600" b="1">
                <a:latin typeface="Tahoma" pitchFamily="34" charset="0"/>
              </a:rPr>
              <a:t>24</a:t>
            </a:r>
            <a:r>
              <a:rPr lang="ru-RU" sz="1600" b="1">
                <a:latin typeface="Tahoma" pitchFamily="34" charset="0"/>
              </a:rPr>
              <a:t>4</a:t>
            </a:r>
            <a:r>
              <a:rPr lang="en-US" sz="1600" b="1">
                <a:latin typeface="Tahoma" pitchFamily="34" charset="0"/>
              </a:rPr>
              <a:t>98</a:t>
            </a:r>
            <a:r>
              <a:rPr lang="ru-RU" sz="1600" b="1">
                <a:latin typeface="Tahoma" pitchFamily="34" charset="0"/>
              </a:rPr>
              <a:t>, МОСКВА, Зеленоград, </a:t>
            </a:r>
            <a:br>
              <a:rPr lang="ru-RU" sz="1600" b="1">
                <a:latin typeface="Tahoma" pitchFamily="34" charset="0"/>
              </a:rPr>
            </a:br>
            <a:r>
              <a:rPr lang="ru-RU" sz="1600" b="1">
                <a:latin typeface="Tahoma" pitchFamily="34" charset="0"/>
              </a:rPr>
              <a:t>проезд 4806, д. 5 стр. 23</a:t>
            </a:r>
          </a:p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>
                <a:latin typeface="Tahoma" pitchFamily="34" charset="0"/>
              </a:rPr>
              <a:t>тел.   (495) </a:t>
            </a:r>
            <a:r>
              <a:rPr lang="en-US" sz="1600" b="1">
                <a:latin typeface="Tahoma" pitchFamily="34" charset="0"/>
              </a:rPr>
              <a:t>276</a:t>
            </a:r>
            <a:r>
              <a:rPr lang="ru-RU" sz="1600" b="1">
                <a:latin typeface="Tahoma" pitchFamily="34" charset="0"/>
              </a:rPr>
              <a:t>-</a:t>
            </a:r>
            <a:r>
              <a:rPr lang="en-US" sz="1600" b="1">
                <a:latin typeface="Tahoma" pitchFamily="34" charset="0"/>
              </a:rPr>
              <a:t>02</a:t>
            </a:r>
            <a:r>
              <a:rPr lang="ru-RU" sz="1600" b="1">
                <a:latin typeface="Tahoma" pitchFamily="34" charset="0"/>
              </a:rPr>
              <a:t>-</a:t>
            </a:r>
            <a:r>
              <a:rPr lang="en-US" sz="1600" b="1">
                <a:latin typeface="Tahoma" pitchFamily="34" charset="0"/>
              </a:rPr>
              <a:t>11</a:t>
            </a:r>
            <a:r>
              <a:rPr lang="ru-RU" sz="1600" b="1">
                <a:latin typeface="Tahoma" pitchFamily="34" charset="0"/>
              </a:rPr>
              <a:t>, </a:t>
            </a:r>
          </a:p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ru-RU" sz="1600" b="1">
                <a:latin typeface="Tahoma" pitchFamily="34" charset="0"/>
              </a:rPr>
              <a:t>факс (499) 731-24-03</a:t>
            </a:r>
          </a:p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en-US" sz="1600" b="1" noProof="1">
                <a:latin typeface="Tahoma" pitchFamily="34" charset="0"/>
              </a:rPr>
              <a:t>e-mail: </a:t>
            </a:r>
            <a:r>
              <a:rPr lang="en-US" sz="1600" b="1">
                <a:latin typeface="Tahoma" pitchFamily="34" charset="0"/>
              </a:rPr>
              <a:t>info</a:t>
            </a:r>
            <a:r>
              <a:rPr lang="en-US" sz="1600" b="1" noProof="1">
                <a:latin typeface="Tahoma" pitchFamily="34" charset="0"/>
              </a:rPr>
              <a:t>@elvis.ru</a:t>
            </a:r>
            <a:r>
              <a:rPr lang="en-US" sz="1600" b="1">
                <a:latin typeface="Tahoma" pitchFamily="34" charset="0"/>
              </a:rPr>
              <a:t> </a:t>
            </a:r>
          </a:p>
          <a:p>
            <a:pPr eaLnBrk="0" hangingPunct="0">
              <a:lnSpc>
                <a:spcPct val="90000"/>
              </a:lnSpc>
              <a:buClr>
                <a:srgbClr val="5795CC"/>
              </a:buClr>
              <a:buFont typeface="Wingdings" pitchFamily="2" charset="2"/>
              <a:buNone/>
            </a:pPr>
            <a:r>
              <a:rPr lang="en-US" sz="1600" b="1" noProof="1">
                <a:latin typeface="Tahoma" pitchFamily="34" charset="0"/>
              </a:rPr>
              <a:t>http://www.elvis.ru</a:t>
            </a:r>
            <a:r>
              <a:rPr lang="en-US" sz="1600" b="1">
                <a:latin typeface="Tahoma" pitchFamily="34" charset="0"/>
              </a:rPr>
              <a:t> </a:t>
            </a:r>
            <a:endParaRPr lang="ru-RU" sz="1600" b="1"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8519" y="4696420"/>
            <a:ext cx="2441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Руслан Стефанов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ru@elvis.ru</a:t>
            </a:r>
            <a:endParaRPr lang="en-US" dirty="0" smtClean="0"/>
          </a:p>
          <a:p>
            <a:r>
              <a:rPr lang="ru-RU" dirty="0" smtClean="0"/>
              <a:t>Моб: +7 909 9859879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Угрозы АСУТП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(классификация)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Наиболее близкая к АСУТП – это классификация угроз НСД в АС и КСИИ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В этом случае из рассмотрения опускаются некоторые классы угроз: непреднамеренные, техногенные и другие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Данные классы угроз должны быть адресованы в промышленной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709911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Классификационные признаки угроз АСУТП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По нарушаемому свойству информации (КСИИ)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По источнику угрозы (НСД в АС)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По используемой уязвимости (НСД в АС, КСИИ)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По объекту воздействия (НСД в АС, КСИИ)</a:t>
            </a:r>
          </a:p>
        </p:txBody>
      </p:sp>
    </p:spTree>
    <p:extLst>
      <p:ext uri="{BB962C8B-B14F-4D97-AF65-F5344CB8AC3E}">
        <p14:creationId xmlns:p14="http://schemas.microsoft.com/office/powerpoint/2010/main" val="271489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Угрозы ИБ АСУТП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(По нарушаемым свойствам информации)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Конфиденциальность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Целостность</a:t>
            </a: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Доступность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endParaRPr lang="ru-RU" sz="2000" b="1" dirty="0" smtClean="0">
              <a:solidFill>
                <a:srgbClr val="000066"/>
              </a:solidFill>
            </a:endParaRPr>
          </a:p>
          <a:p>
            <a:pPr marL="342900" lvl="1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Но возникает смежная угроза конфиденциальности информации «Об АСУТП и технологическом процессе»</a:t>
            </a:r>
          </a:p>
        </p:txBody>
      </p:sp>
    </p:spTree>
    <p:extLst>
      <p:ext uri="{BB962C8B-B14F-4D97-AF65-F5344CB8AC3E}">
        <p14:creationId xmlns:p14="http://schemas.microsoft.com/office/powerpoint/2010/main" val="2963359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74416E-6 L -0.00104 -0.211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0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Угрозы ИБ АСУТП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(По источникам угроз)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4"/>
            <a:ext cx="7281862" cy="175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Источники угроз ИБ АСУТП не отличаются от других ИС.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Актуальные </a:t>
            </a:r>
            <a:r>
              <a:rPr lang="ru-RU" sz="2000" b="1" dirty="0">
                <a:solidFill>
                  <a:srgbClr val="000066"/>
                </a:solidFill>
              </a:rPr>
              <a:t>источники: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Разведки иностранных государств (внешние нарушители)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Террористы (внешние нарушители)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Преступные сообщества (внешние нарушители)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Промышленный шпионаж (внешние нарушители)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Хакеры </a:t>
            </a:r>
            <a:r>
              <a:rPr lang="ru-RU" sz="1600" b="1" dirty="0">
                <a:solidFill>
                  <a:srgbClr val="000066"/>
                </a:solidFill>
              </a:rPr>
              <a:t>посредством </a:t>
            </a:r>
            <a:r>
              <a:rPr lang="ru-RU" sz="1600" b="1" dirty="0" smtClean="0">
                <a:solidFill>
                  <a:srgbClr val="000066"/>
                </a:solidFill>
              </a:rPr>
              <a:t>вредоносного </a:t>
            </a:r>
            <a:r>
              <a:rPr lang="ru-RU" sz="1600" b="1" dirty="0" smtClean="0">
                <a:solidFill>
                  <a:srgbClr val="000066"/>
                </a:solidFill>
              </a:rPr>
              <a:t>ПО </a:t>
            </a:r>
            <a:r>
              <a:rPr lang="ru-RU" sz="1600" b="1" dirty="0">
                <a:solidFill>
                  <a:srgbClr val="000066"/>
                </a:solidFill>
              </a:rPr>
              <a:t>(вирусы, трояны, черви) и различных инструментов (внешний нарушитель)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000066"/>
                </a:solidFill>
              </a:rPr>
              <a:t>Настоящие и бывшие сотрудники (внутренние нарушители</a:t>
            </a:r>
            <a:r>
              <a:rPr lang="ru-RU" sz="1600" b="1" dirty="0" smtClean="0">
                <a:solidFill>
                  <a:srgbClr val="000066"/>
                </a:solidFill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2113" y="5548415"/>
            <a:ext cx="728186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>
                <a:solidFill>
                  <a:srgbClr val="FF0000"/>
                </a:solidFill>
              </a:rPr>
              <a:t>Другие (непреднамеренные, техногенные, природные</a:t>
            </a:r>
            <a:r>
              <a:rPr lang="ru-RU" sz="1600" b="1" dirty="0" smtClean="0">
                <a:solidFill>
                  <a:srgbClr val="FF0000"/>
                </a:solidFill>
              </a:rPr>
              <a:t>)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68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Угрозы ИБ АСУТП</a:t>
            </a:r>
          </a:p>
          <a:p>
            <a:pPr algn="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(По используемым уязвимостям)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>
                <a:solidFill>
                  <a:srgbClr val="000066"/>
                </a:solidFill>
              </a:rPr>
              <a:t>Существует ряд зарубежных документов, описывающих уязвимости </a:t>
            </a:r>
            <a:r>
              <a:rPr lang="en-US" sz="2000" b="1" dirty="0">
                <a:solidFill>
                  <a:srgbClr val="000066"/>
                </a:solidFill>
              </a:rPr>
              <a:t>ICS (</a:t>
            </a:r>
            <a:r>
              <a:rPr lang="ru-RU" sz="2000" b="1" dirty="0">
                <a:solidFill>
                  <a:srgbClr val="000066"/>
                </a:solidFill>
              </a:rPr>
              <a:t>АСУТП): </a:t>
            </a:r>
            <a:r>
              <a:rPr lang="en-US" sz="2000" b="1" dirty="0">
                <a:solidFill>
                  <a:srgbClr val="000066"/>
                </a:solidFill>
              </a:rPr>
              <a:t>NIST SP800-82 </a:t>
            </a:r>
            <a:r>
              <a:rPr lang="ru-RU" sz="2000" b="1" dirty="0" smtClean="0">
                <a:solidFill>
                  <a:srgbClr val="000066"/>
                </a:solidFill>
              </a:rPr>
              <a:t>(июнь 2011) и </a:t>
            </a:r>
            <a:r>
              <a:rPr lang="en-US" sz="2000" b="1" dirty="0">
                <a:solidFill>
                  <a:srgbClr val="000066"/>
                </a:solidFill>
              </a:rPr>
              <a:t>DHS Common </a:t>
            </a:r>
            <a:r>
              <a:rPr lang="en-US" sz="2000" b="1" dirty="0" err="1">
                <a:solidFill>
                  <a:srgbClr val="000066"/>
                </a:solidFill>
              </a:rPr>
              <a:t>Cybersecurity</a:t>
            </a:r>
            <a:r>
              <a:rPr lang="en-US" sz="2000" b="1" dirty="0">
                <a:solidFill>
                  <a:srgbClr val="000066"/>
                </a:solidFill>
              </a:rPr>
              <a:t> Vulnerabilities </a:t>
            </a:r>
            <a:r>
              <a:rPr lang="en-US" sz="2000" b="1" dirty="0" smtClean="0">
                <a:solidFill>
                  <a:srgbClr val="000066"/>
                </a:solidFill>
              </a:rPr>
              <a:t>in Industrial </a:t>
            </a:r>
            <a:r>
              <a:rPr lang="en-US" sz="2000" b="1" dirty="0">
                <a:solidFill>
                  <a:srgbClr val="000066"/>
                </a:solidFill>
              </a:rPr>
              <a:t>Control </a:t>
            </a:r>
            <a:r>
              <a:rPr lang="en-US" sz="2000" b="1" dirty="0" smtClean="0">
                <a:solidFill>
                  <a:srgbClr val="000066"/>
                </a:solidFill>
              </a:rPr>
              <a:t>Systems</a:t>
            </a:r>
            <a:r>
              <a:rPr lang="ru-RU" sz="2000" b="1" dirty="0" smtClean="0">
                <a:solidFill>
                  <a:srgbClr val="000066"/>
                </a:solidFill>
              </a:rPr>
              <a:t> (май 2011)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62114" y="2548204"/>
            <a:ext cx="7281861" cy="363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000066"/>
                </a:solidFill>
              </a:rPr>
              <a:t>Они описывают следующие уязвимости: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Организационные уязвимости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Отсутствие документов ИБ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Ошибки проектирования, некачественная или отсутствующая документация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Отсутствие обучения и аудитов ИБ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Уязвимости платформ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Аппаратные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Программные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Уязвимости промышленных сетей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Конфигурации</a:t>
            </a:r>
          </a:p>
          <a:p>
            <a:pPr marL="742950" lvl="1" indent="-28575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66"/>
                </a:solidFill>
              </a:rPr>
              <a:t>Протоколы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9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build="p"/>
      <p:bldP spid="219142" grpId="1" build="allAtOnce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Угрозы ИБ АСУТП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(По объектам воздействия)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1662113" y="2722563"/>
            <a:ext cx="7281862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Оперативная </a:t>
            </a:r>
            <a:r>
              <a:rPr lang="en-US" sz="2000" b="1" dirty="0" smtClean="0">
                <a:solidFill>
                  <a:srgbClr val="000066"/>
                </a:solidFill>
              </a:rPr>
              <a:t>(</a:t>
            </a:r>
            <a:r>
              <a:rPr lang="ru-RU" sz="2000" b="1" dirty="0" smtClean="0">
                <a:solidFill>
                  <a:srgbClr val="000066"/>
                </a:solidFill>
              </a:rPr>
              <a:t>динамическая</a:t>
            </a:r>
            <a:r>
              <a:rPr lang="en-US" sz="2000" b="1" dirty="0" smtClean="0">
                <a:solidFill>
                  <a:srgbClr val="000066"/>
                </a:solidFill>
              </a:rPr>
              <a:t>) </a:t>
            </a:r>
            <a:r>
              <a:rPr lang="ru-RU" sz="2000" b="1" dirty="0" smtClean="0">
                <a:solidFill>
                  <a:srgbClr val="000066"/>
                </a:solidFill>
              </a:rPr>
              <a:t>технологическая информация (телеметрия, телеизмерения, телеуправление)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Неоперативная (статическая) технологическая информация (нормативно-техническая документация, параметры, уставки)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Специализированное программное обеспечение (прикладное ПО, прошивки контроллеров, реализации промышленных протоколов и алгоритмов управления в различном виде)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C000"/>
                </a:solidFill>
              </a:rPr>
              <a:t>Информация «Об АСУТП и технологическом процессе»</a:t>
            </a:r>
          </a:p>
        </p:txBody>
      </p:sp>
    </p:spTree>
    <p:extLst>
      <p:ext uri="{BB962C8B-B14F-4D97-AF65-F5344CB8AC3E}">
        <p14:creationId xmlns:p14="http://schemas.microsoft.com/office/powerpoint/2010/main" val="2963359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1144588" y="1117600"/>
            <a:ext cx="7915275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Архитектура АСУТП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1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840509" y="1764145"/>
            <a:ext cx="4174836" cy="424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Данные </a:t>
            </a:r>
            <a:r>
              <a:rPr lang="ru-RU" sz="2000" b="1" dirty="0">
                <a:solidFill>
                  <a:srgbClr val="000066"/>
                </a:solidFill>
              </a:rPr>
              <a:t>виды информации присутствуют на разных </a:t>
            </a:r>
            <a:r>
              <a:rPr lang="ru-RU" sz="2000" b="1" dirty="0" smtClean="0">
                <a:solidFill>
                  <a:srgbClr val="000066"/>
                </a:solidFill>
              </a:rPr>
              <a:t>уровнях: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к</a:t>
            </a:r>
            <a:r>
              <a:rPr lang="ru-RU" sz="2000" b="1" dirty="0" smtClean="0">
                <a:solidFill>
                  <a:srgbClr val="000066"/>
                </a:solidFill>
              </a:rPr>
              <a:t>оммуникационных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ввода/вывода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управления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надзора</a:t>
            </a:r>
            <a:endParaRPr lang="ru-RU" sz="2000" b="1" dirty="0">
              <a:solidFill>
                <a:srgbClr val="000066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66"/>
                </a:solidFill>
              </a:rPr>
              <a:t>и </a:t>
            </a:r>
            <a:r>
              <a:rPr lang="ru-RU" sz="2000" b="1" dirty="0">
                <a:solidFill>
                  <a:srgbClr val="000066"/>
                </a:solidFill>
              </a:rPr>
              <a:t>в различных компонентах и подсистемах </a:t>
            </a:r>
            <a:r>
              <a:rPr lang="ru-RU" sz="2000" b="1" dirty="0" smtClean="0">
                <a:solidFill>
                  <a:srgbClr val="000066"/>
                </a:solidFill>
              </a:rPr>
              <a:t>АСУТП: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контроллеры ПЛК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противоаварийная защита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каналы</a:t>
            </a:r>
          </a:p>
          <a:p>
            <a:pPr marL="342900" indent="-342900">
              <a:lnSpc>
                <a:spcPct val="90000"/>
              </a:lnSpc>
              <a:spcBef>
                <a:spcPct val="25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66"/>
                </a:solidFill>
              </a:rPr>
              <a:t>серверы, шлюзы, АРМ и другое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753349"/>
              </p:ext>
            </p:extLst>
          </p:nvPr>
        </p:nvGraphicFramePr>
        <p:xfrm>
          <a:off x="4858328" y="1764145"/>
          <a:ext cx="3749963" cy="45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Visio" r:id="rId4" imgW="5878903" imgH="7606980" progId="Visio.Drawing.11">
                  <p:embed/>
                </p:oleObj>
              </mc:Choice>
              <mc:Fallback>
                <p:oleObj name="Visio" r:id="rId4" imgW="5878903" imgH="76069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328" y="1764145"/>
                        <a:ext cx="3749963" cy="4562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0633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9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9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9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9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9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9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9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91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uiExpand="1" build="p"/>
    </p:bldLst>
  </p:timing>
</p:sld>
</file>

<file path=ppt/theme/theme1.xml><?xml version="1.0" encoding="utf-8"?>
<a:theme xmlns:a="http://schemas.openxmlformats.org/drawingml/2006/main" name="ELVIS_Presentation_new">
  <a:themeElements>
    <a:clrScheme name="ELVIS_Presentation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VIS_Presentation_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VIS_Presentation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VIS_Presentation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VIS_Presentation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ELVIS_Presentation_new</Template>
  <TotalTime>1797</TotalTime>
  <Words>1280</Words>
  <Application>Microsoft Office PowerPoint</Application>
  <PresentationFormat>Экран (4:3)</PresentationFormat>
  <Paragraphs>214</Paragraphs>
  <Slides>20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ELVIS_Presentation_new</vt:lpstr>
      <vt:lpstr>Image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Stefanov Ruslan</dc:creator>
  <cp:lastModifiedBy>Stefanov Ruslan</cp:lastModifiedBy>
  <cp:revision>74</cp:revision>
  <dcterms:created xsi:type="dcterms:W3CDTF">2012-09-21T07:22:38Z</dcterms:created>
  <dcterms:modified xsi:type="dcterms:W3CDTF">2012-10-03T08:30:43Z</dcterms:modified>
</cp:coreProperties>
</file>