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mPRSettings.xml" ContentType="application/vnd.ms-powerpoint.pmPRSettin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27" r:id="rId3"/>
    <p:sldId id="341" r:id="rId4"/>
    <p:sldId id="333" r:id="rId5"/>
    <p:sldId id="334" r:id="rId6"/>
    <p:sldId id="347" r:id="rId7"/>
    <p:sldId id="346" r:id="rId8"/>
    <p:sldId id="311" r:id="rId9"/>
  </p:sldIdLst>
  <p:sldSz cx="9144000" cy="6858000" type="screen4x3"/>
  <p:notesSz cx="6797675" cy="9926638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mPRSettings.xml>      �  <?xml version="1.0" encoding="UTF-8"?>
<!DOCTYPE plist PUBLIC "-//Apple Computer//DTD PLIST 1.0//EN" "http://www.apple.com/DTDs/PropertyList-1.0.dtd">
<plist version="1.0">
<dict>
	<key>com.apple.print.PageFormat.PMHorizontalRes</key>
	<dict>
		<key>com.apple.print.ticket.creator</key>
		<string>com.apple.printingmanager</string>
		<key>com.apple.print.ticket.itemArray</key>
		<array>
			<dict>
				<key>com.apple.print.PageFormat.PMHorizontalRes</key>
				<real>300</real>
				<key>com.apple.print.ticket.client</key>
				<string>com.apple.printingmanager</string>
				<key>com.apple.print.ticket.modDate</key>
				<date>2007-10-03T20:40:51Z</date>
				<key>com.apple.print.ticket.stateFlag</key>
				<integer>0</integer>
			</dict>
		</array>
	</dict>
	<key>com.apple.print.PageFormat.PMOrientation</key>
	<dict>
		<key>com.apple.print.ticket.creator</key>
		<string>com.apple.printingmanager</string>
		<key>com.apple.print.ticket.itemArray</key>
		<array>
			<dict>
				<key>com.apple.print.PageFormat.PMOrientation</key>
				<integer>2</integer>
				<key>com.apple.print.ticket.client</key>
				<string>com.apple.printingmanager</string>
				<key>com.apple.print.ticket.modDate</key>
				<date>2007-10-03T20:41:08Z</date>
				<key>com.apple.print.ticket.stateFlag</key>
				<integer>0</integer>
			</dict>
		</array>
	</dict>
	<key>com.apple.print.PageFormat.PMScaling</key>
	<dict>
		<key>com.apple.print.ticket.creator</key>
		<string>com.apple.printingmanager</string>
		<key>com.apple.print.ticket.itemArray</key>
		<array>
			<dict>
				<key>com.apple.print.PageFormat.PMScaling</key>
				<real>1</real>
				<key>com.apple.print.ticket.client</key>
				<string>com.apple.printingmanager</string>
				<key>com.apple.print.ticket.modDate</key>
				<date>2007-10-03T20:40:13Z</date>
				<key>com.apple.print.ticket.stateFlag</key>
				<integer>0</integer>
			</dict>
		</array>
	</dict>
	<key>com.apple.print.PageFormat.PMVerticalRes</key>
	<dict>
		<key>com.apple.print.ticket.creator</key>
		<string>com.apple.printingmanager</string>
		<key>com.apple.print.ticket.itemArray</key>
		<array>
			<dict>
				<key>com.apple.print.PageFormat.PMVerticalRes</key>
				<real>300</real>
				<key>com.apple.print.ticket.client</key>
				<string>com.apple.printingmanager</string>
				<key>com.apple.print.ticket.modDate</key>
				<date>2007-10-03T20:40:51Z</date>
				<key>com.apple.print.ticket.stateFlag</key>
				<integer>0</integer>
			</dict>
		</array>
	</dict>
	<key>com.apple.print.PageFormat.PMVerticalScaling</key>
	<dict>
		<key>com.apple.print.ticket.creator</key>
		<string>com.apple.printingmanager</string>
		<key>com.apple.print.ticket.itemArray</key>
		<array>
			<dict>
				<key>com.apple.print.PageFormat.PMVerticalScaling</key>
				<real>1</real>
				<key>com.apple.print.ticket.client</key>
				<string>com.apple.printingmanager</string>
				<key>com.apple.print.ticket.modDate</key>
				<date>2007-10-03T20:40:13Z</date>
				<key>com.apple.print.ticket.stateFlag</key>
				<integer>0</integer>
			</dict>
		</array>
	</dict>
	<key>com.apple.print.subTicket.paper_info_ticket</key>
	<dict>
		<key>com.apple.print.PageFormat.PMAdjustedPageRect</key>
		<dict>
			<key>com.apple.print.ticket.creator</key>
			<string>com.apple.printingmanager</string>
			<key>com.apple.print.ticket.itemArray</key>
			<array>
				<dict>
					<key>com.apple.print.PageFormat.PMAdjustedPageRect</key>
					<array>
						<real>0.0</real>
						<real>0.0</real>
						<real>2400</real>
						<real>3058.3333333333335</real>
					</array>
					<key>com.apple.print.ticket.client</key>
					<string>com.apple.printingmanager</string>
					<key>com.apple.print.ticket.modDate</key>
					<date>2007-10-03T20:41:08Z</date>
					<key>com.apple.print.ticket.stateFlag</key>
					<integer>0</integer>
				</dict>
			</array>
		</dict>
		<key>com.apple.print.PageFormat.PMAdjustedPaperRect</key>
		<dict>
			<key>com.apple.print.ticket.creator</key>
			<string>com.apple.printingmanager</string>
			<key>com.apple.print.ticket.itemArray</key>
			<array>
				<dict>
					<key>com.apple.print.PageFormat.PMAdjustedPaperRect</key>
					<array>
						<real>-75</real>
						<real>-75</real>
						<real>2475</real>
						<real>3225.0000000000005</real>
					</array>
					<key>com.apple.print.ticket.client</key>
					<string>com.apple.printingmanager</string>
					<key>com.apple.print.ticket.modDate</key>
					<date>2007-10-03T20:41:08Z</date>
					<key>com.apple.print.ticket.stateFlag</key>
					<integer>0</integer>
				</dict>
			</array>
		</dict>
		<key>com.apple.print.PaperInfo.PMPaperName</key>
		<dict>
			<key>com.apple.print.ticket.creator</key>
			<string>com.apple.print.pm.PostScript</string>
			<key>com.apple.print.ticket.itemArray</key>
			<array>
				<dict>
					<key>com.apple.print.PaperInfo.PMPaperName</key>
					<string>na-letter</string>
					<key>com.apple.print.ticket.client</key>
					<string>com.apple.print.pm.PostScript</string>
					<key>com.apple.print.ticket.modDate</key>
					<date>2003-07-01T17:49:36Z</date>
					<key>com.apple.print.ticket.stateFlag</key>
					<integer>1</integer>
				</dict>
			</array>
		</dict>
		<key>com.apple.print.PaperInfo.PMUnadjustedPageRect</key>
		<dict>
			<key>com.apple.print.ticket.creator</key>
			<string>com.apple.print.pm.PostScript</string>
			<key>com.apple.print.ticket.itemArray</key>
			<array>
				<dict>
					<key>com.apple.print.PaperInfo.PMUnadjustedPageRect</key>
					<array>
						<real>0.0</real>
						<real>0.0</real>
						<real>734</real>
						<real>576</real>
					</array>
					<key>com.apple.print.ticket.client</key>
					<string>com.apple.printingmanager</string>
					<key>com.apple.print.ticket.modDate</key>
					<date>2007-10-03T20:40:13Z</date>
					<key>com.apple.print.ticket.stateFlag</key>
					<integer>0</integer>
				</dict>
			</array>
		</dict>
		<key>com.apple.print.PaperInfo.PMUnadjustedPaperRect</key>
		<dict>
			<key>com.apple.print.ticket.creator</key>
			<string>com.apple.print.pm.PostScript</string>
			<key>com.apple.print.ticket.itemArray</key>
			<array>
				<dict>
					<key>com.apple.print.PaperInfo.PMUnadjustedPaperRect</key>
					<array>
						<real>-18</real>
						<real>-18</real>
						<real>774</real>
						<real>594</real>
					</array>
					<key>com.apple.print.ticket.client</key>
					<string>com.apple.printingmanager</string>
					<key>com.apple.print.ticket.modDate</key>
					<date>2007-10-03T20:40:13Z</date>
					<key>com.apple.print.ticket.stateFlag</key>
					<integer>0</integer>
				</dict>
			</array>
		</dict>
		<key>com.apple.print.PaperInfo.ppd.PMPaperName</key>
		<dict>
			<key>com.apple.print.ticket.creator</key>
			<string>com.apple.print.pm.PostScript</string>
			<key>com.apple.print.ticket.itemArray</key>
			<array>
				<dict>
					<key>com.apple.print.PaperInfo.ppd.PMPaperName</key>
					<string>US Letter</string>
					<key>com.apple.print.ticket.client</key>
					<string>com.apple.print.pm.PostScript</string>
					<key>com.apple.print.ticket.modDate</key>
					<date>2003-07-01T17:49:36Z</date>
					<key>com.apple.print.ticket.stateFlag</key>
					<integer>1</integer>
				</dict>
			</array>
		</dict>
		<key>com.apple.print.ticket.APIVersion</key>
		<string>00.20</string>
		<key>com.apple.print.ticket.privateLock</key>
		<false/>
		<key>com.apple.print.ticket.type</key>
		<string>com.apple.print.PaperInfoTicket</string>
	</dict>
	<key>com.apple.print.ticket.APIVersion</key>
	<string>00.20</string>
	<key>com.apple.print.ticket.privateLock</key>
	<false/>
	<key>com.apple.print.ticket.type</key>
	<string>com.apple.print.PageFormatTicket</string>
</dict>
</plist>
   �>  <?xml version="1.0" encoding="UTF-8"?>
<!DOCTYPE plist PUBLIC "-//Apple Computer//DTD PLIST 1.0//EN" "http://www.apple.com/DTDs/PropertyList-1.0.dtd">
<plist version="1.0">
<dict>
	<key>JRHOLDKEY</key>
	<dict>
		<key>com.apple.print.ticket.creator</key>
		<string>JobRouting</string>
		<key>com.apple.print.ticket.itemArray</key>
		<array>
			<dict>
				<key>JRHOLDKEY</key>
				<string></string>
				<key>com.apple.print.ticket.client</key>
				<string>JobRouting</string>
				<key>com.apple.print.ticket.modDate</key>
				<date>2007-10-03T20:41:08Z</date>
				<key>com.apple.print.ticket.stateFlag</key>
				<integer>0</integer>
			</dict>
		</array>
	</dict>
	<key>JRUSERNAME</key>
	<dict>
		<key>com.apple.print.ticket.creator</key>
		<string>JobRouting</string>
		<key>com.apple.print.ticket.itemArray</key>
		<array>
			<dict>
				<key>JRUSERNAME</key>
				<string></string>
				<key>com.apple.print.ticket.client</key>
				<string>JobRouting</string>
				<key>com.apple.print.ticket.modDate</key>
				<date>2007-10-03T20:41:08Z</date>
				<key>com.apple.print.ticket.stateFlag</key>
				<integer>0</integer>
			</dict>
		</array>
	</dict>
	<key>PrintTo</key>
	<dict>
		<key>com.apple.print.ticket.creator</key>
		<string>JobRouting</string>
		<key>com.apple.print.ticket.itemArray</key>
		<array>
			<dict>
				<key>PrintTo</key>
				<string>JRPrinter</string>
				<key>com.apple.print.ticket.client</key>
				<string>JobRouting</string>
				<key>com.apple.print.ticket.modDate</key>
				<date>2007-10-03T20:41:08Z</date>
				<key>com.apple.print.ticket.stateFlag</key>
				<integer>0</integer>
			</dict>
		</array>
	</dict>
	<key>com.apple.print.DocumentTicket.PMSpoolFormat</key>
	<dict>
		<key>com.apple.print.ticket.creator</key>
		<string>com.apple.printingmanager</string>
		<key>com.apple.print.ticket.itemArray</key>
		<array>
			<dict>
				<key>com.apple.print.DocumentTicket.PMSpoolFormat</key>
				<string>application/pdf</string>
				<key>com.apple.print.ticket.client</key>
				<string>com.apple.printingmanager</string>
				<key>com.apple.print.ticket.modDate</key>
				<date>2007-10-03T20:40:13Z</date>
				<key>com.apple.print.ticket.stateFlag</key>
				<integer>0</integer>
			</dict>
		</array>
	</dict>
	<key>com.apple.print.JobInfo.PMJobName</key>
	<dict>
		<key>com.apple.print.ticket.creator</key>
		<string>com.apple.printingmanager</string>
		<key>com.apple.print.ticket.itemArray</key>
		<array>
			<dict>
				<key>com.apple.print.JobInfo.PMJobName</key>
				<string>Introducing PowerPoint 2008.potx</string>
				<key>com.apple.print.ticket.client</key>
				<string>com.apple.printingmanager</string>
				<key>com.apple.print.ticket.modDate</key>
				<date>2007-10-03T20:40:52Z</date>
				<key>com.apple.print.ticket.stateFlag</key>
				<integer>0</integer>
			</dict>
		</array>
	</dict>
	<key>com.apple.print.PrintSettings.PMBorder</key>
	<dict>
		<key>com.apple.print.ticket.creator</key>
		<string>com.apple.printingmanager</string>
		<key>com.apple.print.ticket.itemArray</key>
		<array>
			<dict>
				<key>com.apple.print.PrintSettings.PMBorder</key>
				<false/>
				<key>com.apple.print.ticket.client</key>
				<string>com.apple.printingmanager</string>
				<key>com.apple.print.ticket.modDate</key>
				<date>2007-10-03T20:41:08Z</date>
				<key>com.apple.print.ticket.stateFlag</key>
				<integer>0</integer>
			</dict>
		</array>
	</dict>
	<key>com.apple.print.PrintSettings.PMColorMatchingMode</key>
	<dict>
		<key>com.apple.print.ticket.creator</key>
		<string>com.apple.printingmanager</string>
		<key>com.apple.print.ticket.itemArray</key>
		<array>
			<dict>
				<key>com.apple.print.PrintSettings.PMColorMatchingMode</key>
				<integer>0</integer>
				<key>com.apple.print.ticket.client</key>
				<string>com.apple.printingmanager</string>
				<key>com.apple.print.ticket.modDate</key>
				<date>2007-10-03T20:41:08Z</date>
				<key>com.apple.print.ticket.stateFlag</key>
				<integer>0</integer>
			</dict>
		</array>
	</dict>
	<key>com.apple.print.PrintSettings.PMColorSyncProfileID</key>
	<dict>
		<key>com.apple.print.ticket.creator</key>
		<string>com.apple.printingmanager</string>
		<key>com.apple.print.ticket.itemArray</key>
		<array>
			<dict>
				<key>com.apple.print.PrintSettings.PMColorSyncProfileID</key>
				<integer>1294</integer>
				<key>com.apple.print.ticket.client</key>
				<string>com.apple.printingmanager</string>
				<key>com.apple.print.ticket.modDate</key>
				<date>2007-10-03T20:40:13Z</date>
				<key>com.apple.print.ticket.stateFlag</key>
				<integer>0</integer>
			</dict>
		</array>
	</dict>
	<key>com.apple.print.PrintSettings.PMCopies</key>
	<dict>
		<key>com.apple.print.ticket.creator</key>
		<string>com.apple.printingmanager</string>
		<key>com.apple.print.ticket.itemArray</key>
		<array>
			<dict>
				<key>com.apple.print.PrintSettings.PMCopies</key>
				<integer>1</integer>
				<key>com.apple.print.ticket.client</key>
				<string>com.apple.printingmanager</string>
				<key>com.apple.print.ticket.modDate</key>
				<date>2007-10-03T20:41:08Z</date>
				<key>com.apple.print.ticket.stateFlag</key>
				<integer>0</integer>
			</dict>
		</array>
	</dict>
	<key>com.apple.print.PrintSettings.PMCopyCollate</key>
	<dict>
		<key>com.apple.print.ticket.creator</key>
		<string>com.apple.printingmanager</string>
		<key>com.apple.print.ticket.itemArray</key>
		<array>
			<dict>
				<key>com.apple.print.PrintSettings.PMCopyCollate</key>
				<true/>
				<key>com.apple.print.ticket.client</key>
				<string>com.apple.printingmanager</string>
				<key>com.apple.print.ticket.modDate</key>
				<date>2007-10-03T20:41:08Z</date>
				<key>com.apple.print.ticket.stateFlag</key>
				<integer>0</integer>
			</dict>
		</array>
	</dict>
	<key>com.apple.print.PrintSettings.PMDestinationType</key>
	<dict>
		<key>com.apple.print.ticket.creator</key>
		<string>com.apple.printingmanager</string>
		<key>com.apple.print.ticket.itemArray</key>
		<array>
			<dict>
				<key>com.apple.print.PrintSettings.PMDestinationType</key>
				<integer>1</integer>
				<key>com.apple.print.ticket.client</key>
				<string>com.apple.printingmanager</string>
				<key>com.apple.print.ticket.modDate</key>
				<date>2007-10-03T20:40:52Z</date>
				<key>com.apple.print.ticket.stateFlag</key>
				<integer>0</integer>
			</dict>
		</array>
	</dict>
	<key>com.apple.print.PrintSettings.PMDuplexing</key>
	<dict>
		<key>com.apple.print.ticket.creator</key>
		<string>com.apple.printingmanager</string>
		<key>com.apple.print.ticket.itemArray</key>
		<array>
			<dict>
				<key>com.apple.print.PrintSettings.PMDuplexing</key>
				<integer>1</integer>
				<key>com.apple.print.ticket.client</key>
				<string>com.apple.printingmanager</string>
				<key>com.apple.print.ticket.modDate</key>
				<date>2007-10-03T20:41:08Z</date>
				<key>com.apple.print.ticket.stateFlag</key>
				<integer>0</integer>
			</dict>
		</array>
	</dict>
	<key>com.apple.print.PrintSettings.PMFirstPage</key>
	<dict>
		<key>com.apple.print.ticket.creator</key>
		<string>com.apple.printingmanager</string>
		<key>com.apple.print.ticket.itemArray</key>
		<array>
			<dict>
				<key>com.apple.print.PrintSettings.PMFirstPage</key>
				<integer>1</integer>
				<key>com.apple.print.ticket.client</key>
				<string>com.apple.printingmanager</string>
				<key>com.apple.print.ticket.modDate</key>
				<date>2007-10-03T20:41:08Z</date>
				<key>com.apple.print.ticket.stateFlag</key>
				<integer>0</integer>
			</dict>
		</array>
	</dict>
	<key>com.apple.print.PrintSettings.PMLastPage</key>
	<dict>
		<key>com.apple.print.ticket.creator</key>
		<string>com.apple.printingmanager</string>
		<key>com.apple.print.ticket.itemArray</key>
		<array>
			<dict>
				<key>com.apple.print.PrintSettings.PMLastPage</key>
				<integer>1</integer>
				<key>com.apple.print.ticket.client</key>
				<string>com.apple.printingmanager</string>
				<key>com.apple.print.ticket.modDate</key>
				<date>2007-10-03T20:41:08Z</date>
				<key>com.apple.print.ticket.stateFlag</key>
				<integer>0</integer>
			</dict>
		</array>
	</dict>
	<key>com.apple.print.PrintSettings.PMLayoutColumns</key>
	<dict>
		<key>com.apple.print.ticket.creator</key>
		<string>com.apple.printingmanager</string>
		<key>com.apple.print.ticket.itemArray</key>
		<array>
			<dict>
				<key>com.apple.print.PrintSettings.PMLayoutColumns</key>
				<integer>1</integer>
				<key>com.apple.print.ticket.client</key>
				<string>com.apple.printingmanager</string>
				<key>com.apple.print.ticket.modDate</key>
				<date>2007-10-03T20:41:08Z</date>
				<key>com.apple.print.ticket.stateFlag</key>
				<integer>0</integer>
			</dict>
		</array>
	</dict>
	<key>com.apple.print.PrintSettings.PMLayoutDirection</key>
	<dict>
		<key>com.apple.print.ticket.creator</key>
		<string>com.apple.printingmanager</string>
		<key>com.apple.print.ticket.itemArray</key>
		<array>
			<dict>
				<key>com.apple.print.PrintSettings.PMLayoutDirection</key>
				<integer>1</integer>
				<key>com.apple.print.ticket.client</key>
				<string>com.apple.printingmanager</string>
				<key>com.apple.print.ticket.modDate</key>
				<date>2007-10-03T20:41:08Z</date>
				<key>com.apple.print.ticket.stateFlag</key>
				<integer>0</integer>
			</dict>
		</array>
	</dict>
	<key>com.apple.print.PrintSettings.PMLayoutNUp</key>
	<dict>
		<key>com.apple.print.ticket.creator</key>
		<string>com.apple.printingmanager</string>
		<key>com.apple.print.ticket.itemArray</key>
		<array>
			<dict>
				<key>com.apple.print.PrintSettings.PMLayoutNUp</key>
				<false/>
				<key>com.apple.print.ticket.client</key>
				<string>com.apple.printingmanager</string>
				<key>com.apple.print.ticket.modDate</key>
				<date>2007-10-03T20:41:08Z</date>
				<key>com.apple.print.ticket.stateFlag</key>
				<integer>0</integer>
			</dict>
		</array>
	</dict>
	<key>com.apple.print.PrintSettings.PMLayoutRows</key>
	<dict>
		<key>com.apple.print.ticket.creator</key>
		<string>com.apple.printingmanager</string>
		<key>com.apple.print.ticket.itemArray</key>
		<array>
			<dict>
				<key>com.apple.print.PrintSettings.PMLayoutRows</key>
				<integer>1</integer>
				<key>com.apple.print.ticket.client</key>
				<string>com.apple.printingmanager</string>
				<key>com.apple.print.ticket.modDate</key>
				<date>2007-10-03T20:41:08Z</date>
				<key>com.apple.print.ticket.stateFlag</key>
				<integer>0</integer>
			</dict>
		</array>
	</dict>
	<key>com.apple.print.PrintSettings.PMLayoutTileOrientation</key>
	<dict>
		<key>com.apple.print.ticket.creator</key>
		<string>com.apple.printingmanager</string>
		<key>com.apple.print.ticket.itemArray</key>
		<array>
			<dict>
				<key>com.apple.print.PrintSettings.PMLayoutTileOrientation</key>
				<integer>2</integer>
				<key>com.apple.print.ticket.client</key>
				<string>com.apple.printingmanager</string>
				<key>com.apple.print.ticket.modDate</key>
				<date>2007-10-03T20:41:08Z</date>
				<key>com.apple.print.ticket.stateFlag</key>
				<integer>0</integer>
			</dict>
		</array>
	</dict>
	<key>com.apple.print.PrintSettings.PMOrientation</key>
	<dict>
		<key>com.apple.print.ticket.creator</key>
		<string>com.apple.printingmanager</string>
		<key>com.apple.print.ticket.itemArray</key>
		<array>
			<dict>
				<key>com.apple.print.PrintSettings.PMOrientation</key>
				<integer>2</integer>
				<key>com.apple.print.ticket.client</key>
				<string>com.apple.printingmanager</string>
				<key>com.apple.print.ticket.modDate</key>
				<date>2007-10-03T20:41:08Z</date>
				<key>com.apple.print.ticket.stateFlag</key>
				<integer>0</integer>
			</dict>
		</array>
	</dict>
	<key>com.apple.print.PrintSettings.PMPageRange</key>
	<dict>
		<key>com.apple.print.ticket.creator</key>
		<string>com.apple.printingmanager</string>
		<key>com.apple.print.ticket.itemArray</key>
		<array>
			<dict>
				<key>com.apple.print.PrintSettings.PMPageRange</key>
				<array>
					<integer>1</integer>
					<integer>1</integer>
				</array>
				<key>com.apple.print.ticket.client</key>
				<string>com.apple.printingmanager</string>
				<key>com.apple.print.ticket.modDate</key>
				<date>2007-10-03T20:41:08Z</date>
				<key>com.apple.print.ticket.stateFlag</key>
				<integer>0</integer>
			</dict>
		</array>
	</dict>
	<key>com.apple.print.PrintSettings.PMPrimaryPaperFeed</key>
	<dict>
		<key>com.apple.print.ticket.creator</key>
		<string>com.apple.printingmanager</string>
		<key>com.apple.print.ticket.itemArray</key>
		<array>
			<dict>
				<key>com.apple.print.PrintSettings.PMPrimaryPaperFeed</key>
				<array>
					<string>PageSize</string>
					<string></string>
				</array>
				<key>com.apple.print.ticket.client</key>
				<string>com.apple.printingmanager</string>
				<key>com.apple.print.ticket.modDate</key>
				<date>2007-10-03T20:41:08Z</date>
				<key>com.apple.print.ticket.stateFlag</key>
				<integer>0</integer>
			</dict>
		</array>
	</dict>
	<key>com.apple.print.PrintSettings.kPMPPDDictStr</key>
	<dict>
		<key>com.apple.print.ticket.creator</key>
		<string>com.apple.printingmanager</string>
		<key>com.apple.print.ticket.itemArray</key>
		<array>
			<dict>
				<key>com.apple.print.PrintSettings.kPMPPDDictStr</key>
				<dict>
					<key>BLW</key>
					<string>PrinterS</string>
					<key>BlackBalance</key>
					<string>PrinterS</string>
					<key>ColorSaver</key>
					<string>PrinterS</string>
					<key>CyanBalance</key>
					<string>PrinterS</string>
					<key>FormSubstitution</key>
					<string>PrinterS</string>
					<key>HolePunch</key>
					<string>PrinterS</string>
					<key>MagentaBalance</key>
					<string>PrinterS</string>
					<key>ManualCMYK</key>
					<string>PrinterS</string>
					<key>ManualRGBGraphics</key>
					<string>PrinterS</string>
					<key>ManualRGBImage</key>
					<string>PrinterS</string>
					<key>ManualRGBText</key>
					<string>PrinterS</string>
					<key>MediaColor</key>
					<string>PrinterS</string>
					<key>MediaType</key>
					<string>PrinterS</string>
					<key>Offset</key>
					<string>PrinterS</string>
					<key>OutputBin</key>
					<string>PrinterS</string>
					<key>PrintQuality</key>
					<string>PrinterS</string>
					<key>SepPages</key>
					<string>PrinterS</string>
					<key>SepSource</key>
					<string>PrinterS</string>
					<key>StapleJob</key>
					<string>PrinterS</string>
					<key>TonerDarkness</key>
					<string>PrinterS</string>
					<key>YellowBalance</key>
					<string>PrinterS</string>
				</dict>
				<key>com.apple.print.ticket.client</key>
				<string>com.apple.printingmanager</string>
				<key>com.apple.print.ticket.modDate</key>
				<date>2007-10-03T20:40:52Z</date>
				<key>com.apple.print.ticket.stateFlag</key>
				<integer>0</integer>
			</dict>
		</array>
	</dict>
	<key>com.apple.print.PrintSettingsTicket.clrm</key>
	<dict>
		<key>com.apple.print.ticket.creator</key>
		<string>com.microsoft.printingmanager</string>
		<key>com.apple.print.ticket.itemArray</key>
		<array>
			<dict>
				<key>com.apple.print.PrintSettingsTicket.clrm</key>
				<integer>1</integer>
				<key>com.apple.print.ticket.client</key>
				<string>com.microsoft.printingmanager</string>
				<key>com.apple.print.ticket.modDate</key>
				<date>2007-10-03T20:41:08Z</date>
				<key>com.apple.print.ticket.stateFlag</key>
				<integer>0</integer>
			</dict>
		</array>
	</dict>
	<key>com.apple.print.PrintSettingsTicket.stfp</key>
	<dict>
		<key>com.apple.print.ticket.creator</key>
		<string>com.microsoft.printingmanager</string>
		<key>com.apple.print.ticket.itemArray</key>
		<array>
			<dict>
				<key>com.apple.print.PrintSettingsTicket.stfp</key>
				<false/>
				<key>com.apple.print.ticket.client</key>
				<string>com.microsoft.printingmanager</string>
				<key>com.apple.print.ticket.modDate</key>
				<date>2007-10-03T20:41:08Z</date>
				<key>com.apple.print.ticket.stateFlag</key>
				<integer>0</integer>
			</dict>
		</array>
	</dict>
	<key>com.apple.print.ticket.APIVersion</key>
	<string>00.20</string>
	<key>com.apple.print.ticket.privateLock</key>
	<false/>
	<key>com.apple.print.ticket.type</key>
	<string>com.apple.print.PrintSettingsTicket</string>
</dict>
</plist>
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7777"/>
    <a:srgbClr val="FFFFCC"/>
    <a:srgbClr val="CCFFFF"/>
    <a:srgbClr val="FF66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9725" autoAdjust="0"/>
  </p:normalViewPr>
  <p:slideViewPr>
    <p:cSldViewPr>
      <p:cViewPr>
        <p:scale>
          <a:sx n="125" d="100"/>
          <a:sy n="125" d="100"/>
        </p:scale>
        <p:origin x="256" y="10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50" Type="http://schemas.openxmlformats.org/officeDocument/2006/relationships/pmPRSettings" Target="pmPRSettings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B51B6-8B8F-7849-B51C-BAF1D49062DE}" type="datetimeFigureOut">
              <a:rPr lang="ru-RU" smtClean="0"/>
              <a:t>02.10.12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83CDF-A01C-7C4F-96F5-5BE89EA686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9645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C238408C-6839-46EE-8131-EDA75C487F2E}" type="datetimeFigureOut">
              <a:rPr lang="en-US" smtClean="0"/>
              <a:pPr/>
              <a:t>02.10.12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87D77045-401A-4D5E-BFE3-54C21A8A66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376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/>
          <a:p>
            <a:endParaRPr lang="ru-RU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3990" indent="-286150"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4600" indent="-228920"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2440" indent="-228920"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60280" indent="-228920"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8120" indent="-228920" fontAlgn="base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5961" indent="-228920" fontAlgn="base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33801" indent="-228920" fontAlgn="base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91641" indent="-228920" fontAlgn="base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6B63D886-67A0-455C-8CCC-9D984A9574DC}" type="slidenum">
              <a:rPr lang="ru-RU" sz="1200" b="0"/>
              <a:pPr>
                <a:spcBef>
                  <a:spcPct val="0"/>
                </a:spcBef>
              </a:pPr>
              <a:t>2</a:t>
            </a:fld>
            <a:endParaRPr lang="ru-RU" sz="1200"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90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51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517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139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423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3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/>
          </a:p>
        </p:txBody>
      </p:sp>
      <p:sp>
        <p:nvSpPr>
          <p:cNvPr id="36" name="Shape 35"/>
          <p:cNvSpPr>
            <a:spLocks/>
          </p:cNvSpPr>
          <p:nvPr/>
        </p:nvSpPr>
        <p:spPr bwMode="auto">
          <a:xfrm>
            <a:off x="4821864" y="1066800"/>
            <a:ext cx="4343400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/>
          </a:p>
        </p:txBody>
      </p:sp>
      <p:sp>
        <p:nvSpPr>
          <p:cNvPr id="43" name="Shape 42"/>
          <p:cNvSpPr>
            <a:spLocks/>
          </p:cNvSpPr>
          <p:nvPr/>
        </p:nvSpPr>
        <p:spPr bwMode="auto">
          <a:xfrm>
            <a:off x="290624" y="-14176"/>
            <a:ext cx="5562600" cy="6553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/>
          </a:p>
        </p:txBody>
      </p:sp>
      <p:sp>
        <p:nvSpPr>
          <p:cNvPr id="22" name="Shape 21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/>
          </a:p>
        </p:txBody>
      </p:sp>
      <p:sp>
        <p:nvSpPr>
          <p:cNvPr id="24" name="Shape 23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/>
          </a:p>
        </p:txBody>
      </p:sp>
      <p:sp>
        <p:nvSpPr>
          <p:cNvPr id="26" name="Shape 25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/>
          </a:p>
        </p:txBody>
      </p:sp>
      <p:sp>
        <p:nvSpPr>
          <p:cNvPr id="27" name="Shape 26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/>
          <a:p>
            <a:fld id="{51E8294E-7C0D-E348-85CC-9464A7419F5C}" type="datetime1">
              <a:rPr lang="ru-RU" smtClean="0"/>
              <a:t>02.10.12</a:t>
            </a:fld>
            <a:endParaRPr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/>
          <a:p>
            <a:endParaRPr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/>
          <a:p>
            <a:fld id="{72AC53DF-4216-466D-99A7-94400E6C2A25}" type="slidenum">
              <a:rPr/>
              <a:pPr/>
              <a:t>‹#›</a:t>
            </a:fld>
            <a:endParaRPr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45" name="Rectangle 44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3400" y="464504"/>
            <a:ext cx="8153400" cy="774192"/>
          </a:xfrm>
        </p:spPr>
        <p:txBody>
          <a:bodyPr/>
          <a:lstStyle>
            <a:lvl1pPr marR="9144" algn="r">
              <a:defRPr sz="38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838381" y="1371600"/>
            <a:ext cx="3848419" cy="457200"/>
          </a:xfrm>
        </p:spPr>
        <p:txBody>
          <a:bodyPr tIns="0"/>
          <a:lstStyle>
            <a:lvl1pPr marL="0" indent="0" algn="r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/>
              <a:t>Click to edit Master subtitle style</a:t>
            </a:r>
          </a:p>
        </p:txBody>
      </p:sp>
      <p:sp>
        <p:nvSpPr>
          <p:cNvPr id="58" name="Rectangle 5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59" name="Rectangle 5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60" name="Rectangle 5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61" name="Rectangle 6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62" name="Rectangle 6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F513-002C-AA49-9786-2C3E7653799C}" type="datetime1">
              <a:rPr lang="ru-RU" smtClean="0"/>
              <a:t>02.10.12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52800"/>
            <a:ext cx="7772400" cy="1974059"/>
          </a:xfrm>
        </p:spPr>
        <p:txBody>
          <a:bodyPr anchor="b"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>
              <a:buNone/>
              <a:defRPr sz="4000" b="1" cap="all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</a:defRPr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334000"/>
            <a:ext cx="7772400" cy="1052512"/>
          </a:xfrm>
        </p:spPr>
        <p:txBody>
          <a:bodyPr anchor="t"/>
          <a:lstStyle>
            <a:lvl1pPr marL="374904">
              <a:buNone/>
              <a:defRPr sz="20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12ACF-CAC6-6343-9893-0BF66181F961}" type="datetime1">
              <a:rPr lang="ru-RU" smtClean="0"/>
              <a:t>02.10.12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/>
              <a:pPr/>
              <a:t>‹#›</a:t>
            </a:fld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1295400"/>
          </a:xfrm>
        </p:spPr>
        <p:txBody>
          <a:bodyPr anchor="ctr"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038600" cy="4525963"/>
          </a:xfrm>
        </p:spPr>
        <p:txBody>
          <a:bodyPr/>
          <a:lstStyle>
            <a:lvl1pPr marL="0" indent="0">
              <a:buFontTx/>
              <a:buNone/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8F89-EE1D-524A-BB8B-5375E69C3E48}" type="datetime1">
              <a:rPr lang="ru-RU" smtClean="0"/>
              <a:t>02.10.12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/>
              <a:pPr/>
              <a:t>‹#›</a:t>
            </a:fld>
            <a:endParaRPr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305044" y="3867144"/>
            <a:ext cx="4533900" cy="1601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402264"/>
            <a:ext cx="868680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88384-F30B-C24A-A849-20F2F25B4291}" type="datetime1">
              <a:rPr lang="ru-RU" smtClean="0"/>
              <a:t>02.10.12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/>
              <a:pPr/>
              <a:t>‹#›</a:t>
            </a:fld>
            <a:endParaRPr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7C5D3-5AF6-8D40-AC4F-1822B6098477}" type="datetime1">
              <a:rPr lang="ru-RU" smtClean="0"/>
              <a:t>02.10.12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FD14F-766D-7C44-8DD3-49B6A3905E20}" type="datetime1">
              <a:rPr lang="ru-RU" smtClean="0"/>
              <a:t>02.10.12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43E4-475F-0E49-8B81-F957974F4521}" type="datetime1">
              <a:rPr lang="ru-RU" smtClean="0"/>
              <a:t>02.10.12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/>
              <a:pPr/>
              <a:t>‹#›</a:t>
            </a:fld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17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6858000" cy="914400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6712" y="1905000"/>
            <a:ext cx="8778240" cy="4960144"/>
          </a:xfrm>
        </p:spPr>
        <p:txBody>
          <a:bodyPr/>
          <a:lstStyle>
            <a:lvl1pPr>
              <a:buNone/>
              <a:defRPr sz="3200"/>
            </a:lvl1pPr>
          </a:lstStyle>
          <a:p>
            <a:r>
              <a:rPr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/>
              <a:t>Click to edit Master text styles</a:t>
            </a:r>
          </a:p>
        </p:txBody>
      </p:sp>
      <p:grpSp>
        <p:nvGrpSpPr>
          <p:cNvPr id="14" name="Group 17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31BF-FF6F-F141-A168-6CCD01912744}" type="datetime1">
              <a:rPr lang="ru-RU" smtClean="0"/>
              <a:t>02.10.12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/>
              <a:pPr/>
              <a:t>‹#›</a:t>
            </a:fld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439F3DFF-774D-6F46-A57C-56E9236921B6}" type="datetime1">
              <a:rPr lang="ru-RU" smtClean="0">
                <a:solidFill>
                  <a:schemeClr val="tx2"/>
                </a:solidFill>
              </a:rPr>
              <a:t>02.10.12</a:t>
            </a:fld>
            <a:endParaRPr sz="11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pPr algn="r"/>
            <a:endParaRPr sz="110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algn="l"/>
            <a:fld id="{72AC53DF-4216-466D-99A7-94400E6C2A25}" type="slidenum">
              <a:rPr sz="1200">
                <a:solidFill>
                  <a:schemeClr val="tx2"/>
                </a:solidFill>
              </a:rPr>
              <a:pPr algn="l"/>
              <a:t>‹#›</a:t>
            </a:fld>
            <a:endParaRPr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l" rtl="0" eaLnBrk="1" latinLnBrk="0" hangingPunct="1">
        <a:spcBef>
          <a:spcPct val="0"/>
        </a:spcBef>
        <a:buNone/>
        <a:defRPr sz="4000" kern="1200" spc="-150" baseline="0">
          <a:solidFill>
            <a:schemeClr val="tx2">
              <a:satMod val="200000"/>
            </a:schemeClr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11480" indent="-342900" algn="l" rtl="0" eaLnBrk="1" latinLnBrk="0" hangingPunct="1">
        <a:spcBef>
          <a:spcPts val="700"/>
        </a:spcBef>
        <a:buSzPct val="95000"/>
        <a:buFont typeface="Wingdings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jpeg"/><Relationship Id="rId7" Type="http://schemas.openxmlformats.org/officeDocument/2006/relationships/image" Target="../media/image8.jpeg"/><Relationship Id="rId8" Type="http://schemas.openxmlformats.org/officeDocument/2006/relationships/image" Target="../media/image9.png"/><Relationship Id="rId9" Type="http://schemas.openxmlformats.org/officeDocument/2006/relationships/oleObject" Target="file:///G:\&#1056;&#1072;&#1073;&#1086;&#1090;&#1072;\&#1052;&#1080;&#1085;&#1101;&#1085;&#1077;&#1088;&#1075;&#1086;\&#1057;&#1093;&#1077;&#1084;&#1072;.vsd\Drawing\~&#1057;&#1090;&#1088;&#1072;&#1085;&#1080;&#1094;&#1072;-1\NetRanger%0d%0a.148" TargetMode="External"/><Relationship Id="rId10" Type="http://schemas.openxmlformats.org/officeDocument/2006/relationships/image" Target="../media/image4.emf"/><Relationship Id="rId11" Type="http://schemas.openxmlformats.org/officeDocument/2006/relationships/image" Target="../media/image10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990600" y="2819400"/>
            <a:ext cx="7772400" cy="1545626"/>
          </a:xfrm>
        </p:spPr>
        <p:txBody>
          <a:bodyPr/>
          <a:lstStyle/>
          <a:p>
            <a:pPr algn="r"/>
            <a:r>
              <a:rPr lang="ru-RU" cap="none" dirty="0">
                <a:solidFill>
                  <a:schemeClr val="accent1"/>
                </a:solidFill>
              </a:rPr>
              <a:t>Практический </a:t>
            </a:r>
            <a:r>
              <a:rPr lang="ru-RU" cap="none" dirty="0" smtClean="0">
                <a:solidFill>
                  <a:schemeClr val="accent1"/>
                </a:solidFill>
              </a:rPr>
              <a:t>опыт</a:t>
            </a:r>
            <a:r>
              <a:rPr lang="ru-RU" cap="none" dirty="0" smtClean="0">
                <a:effectLst/>
              </a:rPr>
              <a:t/>
            </a:r>
            <a:br>
              <a:rPr lang="ru-RU" cap="none" dirty="0" smtClean="0">
                <a:effectLst/>
              </a:rPr>
            </a:br>
            <a:r>
              <a:rPr lang="ru-RU" cap="none" dirty="0" smtClean="0">
                <a:effectLst/>
              </a:rPr>
              <a:t>обеспечения </a:t>
            </a:r>
            <a:r>
              <a:rPr lang="en-US" cap="none" dirty="0" smtClean="0">
                <a:effectLst/>
              </a:rPr>
              <a:t> </a:t>
            </a:r>
            <a:r>
              <a:rPr lang="ru-RU" cap="none" dirty="0" smtClean="0">
                <a:effectLst/>
              </a:rPr>
              <a:t/>
            </a:r>
            <a:br>
              <a:rPr lang="ru-RU" cap="none" dirty="0" smtClean="0">
                <a:effectLst/>
              </a:rPr>
            </a:br>
            <a:r>
              <a:rPr lang="ru-RU" cap="none" dirty="0" smtClean="0">
                <a:effectLst/>
              </a:rPr>
              <a:t>информационной </a:t>
            </a:r>
            <a:br>
              <a:rPr lang="ru-RU" cap="none" dirty="0" smtClean="0">
                <a:effectLst/>
              </a:rPr>
            </a:br>
            <a:r>
              <a:rPr lang="ru-RU" cap="none" dirty="0" smtClean="0">
                <a:effectLst/>
              </a:rPr>
              <a:t>безопасности </a:t>
            </a:r>
            <a:br>
              <a:rPr lang="ru-RU" cap="none" dirty="0" smtClean="0">
                <a:effectLst/>
              </a:rPr>
            </a:br>
            <a:r>
              <a:rPr lang="ru-RU" cap="none" dirty="0">
                <a:solidFill>
                  <a:schemeClr val="accent1"/>
                </a:solidFill>
              </a:rPr>
              <a:t>АСУ ТП </a:t>
            </a:r>
            <a:r>
              <a:rPr lang="ru-RU" cap="none" dirty="0" smtClean="0"/>
              <a:t/>
            </a:r>
            <a:br>
              <a:rPr lang="ru-RU" cap="none" dirty="0" smtClean="0"/>
            </a:br>
            <a:endParaRPr lang="en-US" cap="none" dirty="0">
              <a:solidFill>
                <a:schemeClr val="accent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066800"/>
            <a:ext cx="3250794" cy="3250794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sp>
        <p:nvSpPr>
          <p:cNvPr id="6" name="Rectangle 4"/>
          <p:cNvSpPr txBox="1">
            <a:spLocks/>
          </p:cNvSpPr>
          <p:nvPr/>
        </p:nvSpPr>
        <p:spPr>
          <a:xfrm>
            <a:off x="1066800" y="4800600"/>
            <a:ext cx="7772400" cy="1731951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374904" indent="-342900" algn="l" rtl="0" eaLnBrk="1" latinLnBrk="0" hangingPunct="1">
              <a:spcBef>
                <a:spcPts val="700"/>
              </a:spcBef>
              <a:buSzPct val="95000"/>
              <a:buFont typeface="Wingdings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800" b="1" dirty="0" smtClean="0">
                <a:solidFill>
                  <a:schemeClr val="tx1"/>
                </a:solidFill>
              </a:rPr>
              <a:t>Докладчик:</a:t>
            </a:r>
          </a:p>
          <a:p>
            <a:pPr algn="r"/>
            <a:r>
              <a:rPr lang="ru-RU" sz="2800" b="1" dirty="0" smtClean="0">
                <a:solidFill>
                  <a:schemeClr val="tx1"/>
                </a:solidFill>
              </a:rPr>
              <a:t>Начальник отдела ИБ </a:t>
            </a:r>
          </a:p>
          <a:p>
            <a:pPr algn="r"/>
            <a:r>
              <a:rPr lang="ru-RU" sz="2800" b="1" dirty="0" smtClean="0">
                <a:solidFill>
                  <a:schemeClr val="tx1"/>
                </a:solidFill>
              </a:rPr>
              <a:t>Кондратенко Андрей Александрович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146" name="Номер слайда 4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1E548144-1F65-4D5F-97C3-95FC0DE11B52}" type="slidenum">
              <a:rPr lang="ru-RU" smtClean="0">
                <a:latin typeface="Arial" pitchFamily="34" charset="0"/>
              </a:rPr>
              <a:pPr>
                <a:defRPr/>
              </a:pPr>
              <a:t>2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81" y="1600200"/>
            <a:ext cx="9144000" cy="4772922"/>
          </a:xfrm>
          <a:prstGeom prst="rect">
            <a:avLst/>
          </a:prstGeom>
        </p:spPr>
      </p:pic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ЕЭС России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0712" y="2147110"/>
            <a:ext cx="1066800" cy="1981200"/>
          </a:xfrm>
          <a:prstGeom prst="rect">
            <a:avLst/>
          </a:prstGeom>
          <a:noFill/>
          <a:ln w="762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522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Защита КСИИ. История вопроса.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3400" y="1150620"/>
            <a:ext cx="8610600" cy="5364480"/>
          </a:xfrm>
          <a:solidFill>
            <a:schemeClr val="bg1"/>
          </a:solidFill>
        </p:spPr>
        <p:txBody>
          <a:bodyPr>
            <a:noAutofit/>
          </a:bodyPr>
          <a:lstStyle/>
          <a:p>
            <a:pPr lvl="0"/>
            <a:r>
              <a:rPr lang="ru-RU" sz="2400" b="1" i="1" dirty="0" smtClean="0"/>
              <a:t>Что такое КСИИ?</a:t>
            </a:r>
          </a:p>
          <a:p>
            <a:pPr marL="454914" lvl="1" indent="0">
              <a:buNone/>
            </a:pPr>
            <a:r>
              <a:rPr lang="ru-RU" b="1" i="1" dirty="0" smtClean="0"/>
              <a:t>Ключевая </a:t>
            </a:r>
            <a:r>
              <a:rPr lang="ru-RU" b="1" i="1" dirty="0"/>
              <a:t>система информационной инфраструктуры (КСИИ</a:t>
            </a:r>
            <a:r>
              <a:rPr lang="ru-RU" i="1" dirty="0"/>
              <a:t>) - это информационно-управляющая или информационно-телекоммуникационная система, которая осуществляет управление критически важным объектом (процессом), или информационное обеспечение управления таким объектом (процессом), или официальное информирование граждан, и в результате деструктивных информационных воздействий на которую может сложиться чрезвычайная ситуация, или будут нарушены выполняемые системой функции управления со значительными негативными последствиями</a:t>
            </a:r>
            <a:r>
              <a:rPr lang="ru-RU" i="1" dirty="0" smtClean="0"/>
              <a:t>.</a:t>
            </a:r>
          </a:p>
          <a:p>
            <a:pPr lvl="0"/>
            <a:r>
              <a:rPr lang="ru-RU" sz="2600" b="1" dirty="0" smtClean="0"/>
              <a:t>Есть ли у нас информационные системы, </a:t>
            </a:r>
          </a:p>
          <a:p>
            <a:pPr lvl="0"/>
            <a:r>
              <a:rPr lang="ru-RU" sz="2600" b="1" dirty="0" smtClean="0"/>
              <a:t>относящиеся к КСИИ?</a:t>
            </a:r>
            <a:endParaRPr lang="ru-RU" sz="26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ru-RU" dirty="0" smtClean="0"/>
              <a:t> </a:t>
            </a: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260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Ознакомление с документами по КСИИ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ru-RU" dirty="0" smtClean="0"/>
              <a:t>Узнали что есть закрытые документы ФСТЭК </a:t>
            </a:r>
            <a:r>
              <a:rPr lang="ru-RU" sz="2100" dirty="0"/>
              <a:t>России</a:t>
            </a:r>
            <a:r>
              <a:rPr lang="ru-RU" dirty="0" smtClean="0"/>
              <a:t>, содержащие методики и требования по защите КСИИ.</a:t>
            </a:r>
          </a:p>
          <a:p>
            <a:pPr marL="457200" indent="-457200">
              <a:buAutoNum type="arabicPeriod"/>
            </a:pPr>
            <a:r>
              <a:rPr lang="ru-RU" dirty="0" smtClean="0"/>
              <a:t>Узнали что есть закрытый документ Совета безопасности РФ, в соответствии с которым определяются уровни важности КСИИ.</a:t>
            </a:r>
          </a:p>
          <a:p>
            <a:pPr marL="457200" indent="-457200">
              <a:buAutoNum type="arabicPeriod"/>
            </a:pPr>
            <a:r>
              <a:rPr lang="ru-RU" dirty="0" smtClean="0"/>
              <a:t>Определили, что у нас есть системы по формальным признакам, относящиеся к КСИИ (это – АСУ ТП), запланировали работы.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06438" y="1113220"/>
            <a:ext cx="4432762" cy="5257800"/>
          </a:xfrm>
        </p:spPr>
        <p:txBody>
          <a:bodyPr>
            <a:noAutofit/>
          </a:bodyPr>
          <a:lstStyle/>
          <a:p>
            <a:pPr marL="68580" lvl="0" indent="0">
              <a:buNone/>
            </a:pPr>
            <a:r>
              <a:rPr lang="ru-RU" sz="1700" dirty="0"/>
              <a:t>Методики:</a:t>
            </a:r>
          </a:p>
          <a:p>
            <a:pPr lvl="0"/>
            <a:r>
              <a:rPr lang="ru-RU" sz="1700" dirty="0"/>
              <a:t>Базовая модель угроз безопасности информации в ключевых системах информационной инфраструктуры. (Утверждена </a:t>
            </a:r>
            <a:r>
              <a:rPr lang="ru-RU" sz="1700" dirty="0" smtClean="0"/>
              <a:t>ФСТЭК </a:t>
            </a:r>
            <a:r>
              <a:rPr lang="ru-RU" sz="1700" dirty="0"/>
              <a:t>России 18.05.2007). </a:t>
            </a:r>
          </a:p>
          <a:p>
            <a:pPr lvl="0"/>
            <a:r>
              <a:rPr lang="ru-RU" sz="1700" dirty="0"/>
              <a:t>Общие требования по обеспечению безопасности информации в ключевых системах информационной инфраструктуры. (Утверждены </a:t>
            </a:r>
            <a:r>
              <a:rPr lang="ru-RU" sz="1700" dirty="0" smtClean="0"/>
              <a:t>ФСТЭК </a:t>
            </a:r>
            <a:r>
              <a:rPr lang="ru-RU" sz="1700" dirty="0"/>
              <a:t>России 18.05.2007).</a:t>
            </a:r>
          </a:p>
          <a:p>
            <a:pPr lvl="0"/>
            <a:r>
              <a:rPr lang="ru-RU" sz="1700" dirty="0"/>
              <a:t>Рекомендации по обеспечению безопасности информации в ключевых системах информационной инфраструктуры. (Утверждены </a:t>
            </a:r>
            <a:r>
              <a:rPr lang="ru-RU" sz="1700" dirty="0" smtClean="0"/>
              <a:t>ФСТЭК </a:t>
            </a:r>
            <a:r>
              <a:rPr lang="ru-RU" sz="1700" dirty="0"/>
              <a:t>России 19.11.2007).</a:t>
            </a:r>
          </a:p>
          <a:p>
            <a:pPr lvl="0"/>
            <a:r>
              <a:rPr lang="ru-RU" sz="1700" dirty="0"/>
              <a:t>Методика определения актуальных угроз информации в ключевых системах информационной инфраструктуры. (Утверждены </a:t>
            </a:r>
            <a:r>
              <a:rPr lang="ru-RU" sz="1700" dirty="0" smtClean="0"/>
              <a:t>ФСТЭК </a:t>
            </a:r>
            <a:r>
              <a:rPr lang="ru-RU" sz="1700" dirty="0"/>
              <a:t>России 18.05.2007</a:t>
            </a:r>
            <a:r>
              <a:rPr lang="ru-RU" sz="1700" dirty="0" smtClean="0"/>
              <a:t>).</a:t>
            </a:r>
            <a:endParaRPr lang="ru-RU" sz="17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781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Шаги по защите АСУ ТП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8305800" cy="452596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800" dirty="0" smtClean="0"/>
              <a:t>Заключили договор с лицензиатом.</a:t>
            </a:r>
          </a:p>
          <a:p>
            <a:pPr marL="457200" indent="-457200">
              <a:buAutoNum type="arabicPeriod"/>
            </a:pPr>
            <a:r>
              <a:rPr lang="ru-RU" sz="2800" dirty="0" smtClean="0"/>
              <a:t>Провели обследование текущего состояния ИБ.</a:t>
            </a:r>
          </a:p>
          <a:p>
            <a:pPr marL="457200" indent="-457200">
              <a:buAutoNum type="arabicPeriod"/>
            </a:pPr>
            <a:r>
              <a:rPr lang="ru-RU" sz="2800" dirty="0" smtClean="0"/>
              <a:t>Разработали модель угроз.</a:t>
            </a:r>
          </a:p>
          <a:p>
            <a:pPr marL="457200" indent="-457200">
              <a:buAutoNum type="arabicPeriod"/>
            </a:pPr>
            <a:r>
              <a:rPr lang="ru-RU" sz="2800" dirty="0" smtClean="0"/>
              <a:t>Разработали </a:t>
            </a:r>
            <a:r>
              <a:rPr lang="ru-RU" sz="2800" smtClean="0"/>
              <a:t>специальные технические требования </a:t>
            </a:r>
            <a:r>
              <a:rPr lang="ru-RU" sz="2800" dirty="0" smtClean="0"/>
              <a:t>(согласовали со структурным подразделением ФСТЭК России – ГНИИИ ПТЗИ).</a:t>
            </a:r>
          </a:p>
          <a:p>
            <a:pPr marL="457200" indent="-457200">
              <a:buAutoNum type="arabicPeriod"/>
            </a:pPr>
            <a:r>
              <a:rPr lang="ru-RU" sz="2800" dirty="0" smtClean="0"/>
              <a:t>Разработали технический проект защиты.</a:t>
            </a:r>
          </a:p>
          <a:p>
            <a:pPr marL="457200" indent="-457200">
              <a:buAutoNum type="arabicPeriod"/>
            </a:pPr>
            <a:r>
              <a:rPr lang="ru-RU" sz="2800" dirty="0" smtClean="0"/>
              <a:t>Начали реализацию.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178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457201" y="1295400"/>
            <a:ext cx="2895600" cy="487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Модель угроз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4" y="4449834"/>
            <a:ext cx="1210546" cy="1089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01180"/>
            <a:ext cx="847725" cy="1296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393730"/>
            <a:ext cx="847725" cy="1296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 descr="http://neftegaz.ru/images/doavarii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166" y="4267201"/>
            <a:ext cx="2413000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50" y="1393730"/>
            <a:ext cx="1210546" cy="1089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 descr="http://e-kit.su/wp-content/uploads/2012/04/drvsd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9604" y="3124200"/>
            <a:ext cx="1177208" cy="90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Прямая со стрелкой 12"/>
          <p:cNvCxnSpPr>
            <a:stCxn id="4103" idx="2"/>
          </p:cNvCxnSpPr>
          <p:nvPr/>
        </p:nvCxnSpPr>
        <p:spPr>
          <a:xfrm>
            <a:off x="6638208" y="4030650"/>
            <a:ext cx="0" cy="23655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Соединительная линия уступом 14"/>
          <p:cNvCxnSpPr>
            <a:endCxn id="4103" idx="0"/>
          </p:cNvCxnSpPr>
          <p:nvPr/>
        </p:nvCxnSpPr>
        <p:spPr>
          <a:xfrm rot="16200000" flipH="1">
            <a:off x="6089477" y="2575469"/>
            <a:ext cx="640978" cy="456483"/>
          </a:xfrm>
          <a:prstGeom prst="bentConnector3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12" idx="1"/>
          </p:cNvCxnSpPr>
          <p:nvPr/>
        </p:nvCxnSpPr>
        <p:spPr>
          <a:xfrm flipH="1">
            <a:off x="6181725" y="1938476"/>
            <a:ext cx="1279525" cy="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4099" idx="3"/>
            <a:endCxn id="8" idx="1"/>
          </p:cNvCxnSpPr>
          <p:nvPr/>
        </p:nvCxnSpPr>
        <p:spPr>
          <a:xfrm flipV="1">
            <a:off x="2066925" y="2041991"/>
            <a:ext cx="3267075" cy="745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Соединительная линия уступом 20"/>
          <p:cNvCxnSpPr>
            <a:stCxn id="4098" idx="0"/>
          </p:cNvCxnSpPr>
          <p:nvPr/>
        </p:nvCxnSpPr>
        <p:spPr>
          <a:xfrm rot="16200000" flipV="1">
            <a:off x="1329107" y="3221044"/>
            <a:ext cx="1966610" cy="490970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983910" y="6172200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СО ЕЭС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4572000" y="1280160"/>
            <a:ext cx="4305300" cy="48768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6638208" y="6187440"/>
            <a:ext cx="2237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Объект управления</a:t>
            </a:r>
            <a:endParaRPr lang="ru-RU" dirty="0"/>
          </a:p>
        </p:txBody>
      </p:sp>
      <p:sp>
        <p:nvSpPr>
          <p:cNvPr id="4096" name="10-конечная звезда 4095"/>
          <p:cNvSpPr/>
          <p:nvPr/>
        </p:nvSpPr>
        <p:spPr>
          <a:xfrm>
            <a:off x="631833" y="4148924"/>
            <a:ext cx="888996" cy="342899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НСД</a:t>
            </a:r>
            <a:endParaRPr lang="ru-RU" dirty="0"/>
          </a:p>
        </p:txBody>
      </p:sp>
      <p:sp>
        <p:nvSpPr>
          <p:cNvPr id="38" name="10-конечная звезда 37"/>
          <p:cNvSpPr/>
          <p:nvPr/>
        </p:nvSpPr>
        <p:spPr>
          <a:xfrm>
            <a:off x="3517207" y="3102474"/>
            <a:ext cx="914400" cy="31816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НСД</a:t>
            </a:r>
            <a:endParaRPr lang="ru-RU" dirty="0"/>
          </a:p>
        </p:txBody>
      </p:sp>
      <p:cxnSp>
        <p:nvCxnSpPr>
          <p:cNvPr id="39" name="Прямая со стрелкой 38"/>
          <p:cNvCxnSpPr>
            <a:stCxn id="38" idx="8"/>
          </p:cNvCxnSpPr>
          <p:nvPr/>
        </p:nvCxnSpPr>
        <p:spPr>
          <a:xfrm flipV="1">
            <a:off x="3974407" y="2049441"/>
            <a:ext cx="0" cy="105303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4096" idx="8"/>
          </p:cNvCxnSpPr>
          <p:nvPr/>
        </p:nvCxnSpPr>
        <p:spPr>
          <a:xfrm flipV="1">
            <a:off x="1076331" y="2988216"/>
            <a:ext cx="71434" cy="116070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10-конечная звезда 63"/>
          <p:cNvSpPr/>
          <p:nvPr/>
        </p:nvSpPr>
        <p:spPr>
          <a:xfrm>
            <a:off x="1523999" y="3718560"/>
            <a:ext cx="957264" cy="338818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НДВ</a:t>
            </a:r>
            <a:endParaRPr lang="ru-RU" dirty="0"/>
          </a:p>
        </p:txBody>
      </p:sp>
      <p:cxnSp>
        <p:nvCxnSpPr>
          <p:cNvPr id="65" name="Прямая со стрелкой 64"/>
          <p:cNvCxnSpPr>
            <a:stCxn id="64" idx="8"/>
          </p:cNvCxnSpPr>
          <p:nvPr/>
        </p:nvCxnSpPr>
        <p:spPr>
          <a:xfrm flipH="1" flipV="1">
            <a:off x="1767289" y="2803710"/>
            <a:ext cx="235342" cy="91485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>
            <a:stCxn id="64" idx="3"/>
          </p:cNvCxnSpPr>
          <p:nvPr/>
        </p:nvCxnSpPr>
        <p:spPr>
          <a:xfrm>
            <a:off x="2002631" y="4057378"/>
            <a:ext cx="103584" cy="26299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474" y="1754839"/>
            <a:ext cx="323087" cy="574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" name="TextBox 52"/>
          <p:cNvSpPr txBox="1"/>
          <p:nvPr/>
        </p:nvSpPr>
        <p:spPr>
          <a:xfrm>
            <a:off x="2950469" y="2252041"/>
            <a:ext cx="5667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ПМЭ</a:t>
            </a:r>
            <a:endParaRPr lang="ru-RU" sz="1200" dirty="0"/>
          </a:p>
        </p:txBody>
      </p:sp>
      <p:graphicFrame>
        <p:nvGraphicFramePr>
          <p:cNvPr id="56" name="Объект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1872747"/>
              </p:ext>
            </p:extLst>
          </p:nvPr>
        </p:nvGraphicFramePr>
        <p:xfrm>
          <a:off x="2365634" y="1401180"/>
          <a:ext cx="600075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Visio" r:id="rId9" imgW="600776" imgH="508950" progId="Visio.Drawing.11">
                  <p:link updateAutomatic="1"/>
                </p:oleObj>
              </mc:Choice>
              <mc:Fallback>
                <p:oleObj name="Visio" r:id="rId9" imgW="600776" imgH="508950" progId="Visio.Drawing.11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365634" y="1401180"/>
                        <a:ext cx="600075" cy="509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9" name="Прямая соединительная линия 58"/>
          <p:cNvCxnSpPr/>
          <p:nvPr/>
        </p:nvCxnSpPr>
        <p:spPr>
          <a:xfrm>
            <a:off x="2819400" y="1754839"/>
            <a:ext cx="76201" cy="294602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007" y="2697704"/>
            <a:ext cx="3524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7" name="Прямая со стрелкой 66"/>
          <p:cNvCxnSpPr/>
          <p:nvPr/>
        </p:nvCxnSpPr>
        <p:spPr>
          <a:xfrm flipH="1" flipV="1">
            <a:off x="2066928" y="2252042"/>
            <a:ext cx="503079" cy="438209"/>
          </a:xfrm>
          <a:prstGeom prst="straightConnector1">
            <a:avLst/>
          </a:prstGeom>
          <a:ln w="19050">
            <a:solidFill>
              <a:srgbClr val="0070C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 стрелкой 103"/>
          <p:cNvCxnSpPr>
            <a:stCxn id="63" idx="2"/>
          </p:cNvCxnSpPr>
          <p:nvPr/>
        </p:nvCxnSpPr>
        <p:spPr>
          <a:xfrm flipH="1">
            <a:off x="2746219" y="3278729"/>
            <a:ext cx="1" cy="1213094"/>
          </a:xfrm>
          <a:prstGeom prst="straightConnector1">
            <a:avLst/>
          </a:prstGeom>
          <a:ln w="19050">
            <a:solidFill>
              <a:srgbClr val="0070C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 стрелкой 106"/>
          <p:cNvCxnSpPr/>
          <p:nvPr/>
        </p:nvCxnSpPr>
        <p:spPr>
          <a:xfrm flipV="1">
            <a:off x="2819401" y="2209800"/>
            <a:ext cx="195073" cy="487904"/>
          </a:xfrm>
          <a:prstGeom prst="straightConnector1">
            <a:avLst/>
          </a:prstGeom>
          <a:ln w="19050">
            <a:solidFill>
              <a:srgbClr val="0070C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1556431" y="4632108"/>
            <a:ext cx="61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ПУД, </a:t>
            </a:r>
          </a:p>
          <a:p>
            <a:r>
              <a:rPr lang="ru-RU" sz="1200" dirty="0" smtClean="0"/>
              <a:t>ПОЦ, </a:t>
            </a:r>
          </a:p>
          <a:p>
            <a:r>
              <a:rPr lang="ru-RU" sz="1200" dirty="0" smtClean="0"/>
              <a:t>ПРУ</a:t>
            </a:r>
          </a:p>
        </p:txBody>
      </p:sp>
      <p:cxnSp>
        <p:nvCxnSpPr>
          <p:cNvPr id="77" name="Соединительная линия уступом 76"/>
          <p:cNvCxnSpPr/>
          <p:nvPr/>
        </p:nvCxnSpPr>
        <p:spPr>
          <a:xfrm rot="16200000" flipH="1">
            <a:off x="952315" y="4610484"/>
            <a:ext cx="740874" cy="519131"/>
          </a:xfrm>
          <a:prstGeom prst="bentConnector2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1632584" y="4632108"/>
            <a:ext cx="0" cy="889746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 flipV="1">
            <a:off x="2002631" y="4377917"/>
            <a:ext cx="478632" cy="6851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756264" y="2123401"/>
            <a:ext cx="61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ПУД, </a:t>
            </a:r>
          </a:p>
          <a:p>
            <a:r>
              <a:rPr lang="ru-RU" sz="1200" dirty="0" smtClean="0"/>
              <a:t>ПОЦ, </a:t>
            </a:r>
          </a:p>
          <a:p>
            <a:r>
              <a:rPr lang="ru-RU" sz="1200" dirty="0" smtClean="0"/>
              <a:t>ПРУ</a:t>
            </a:r>
          </a:p>
        </p:txBody>
      </p:sp>
      <p:cxnSp>
        <p:nvCxnSpPr>
          <p:cNvPr id="131" name="Прямая соединительная линия 130"/>
          <p:cNvCxnSpPr/>
          <p:nvPr/>
        </p:nvCxnSpPr>
        <p:spPr>
          <a:xfrm>
            <a:off x="631833" y="2895600"/>
            <a:ext cx="854395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>
            <a:off x="1610199" y="2784887"/>
            <a:ext cx="294802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1560503" y="5240487"/>
            <a:ext cx="6667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ПАЗ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752604" y="2671481"/>
            <a:ext cx="61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ПАЗ</a:t>
            </a:r>
          </a:p>
        </p:txBody>
      </p:sp>
    </p:spTree>
    <p:extLst>
      <p:ext uri="{BB962C8B-B14F-4D97-AF65-F5344CB8AC3E}">
        <p14:creationId xmlns:p14="http://schemas.microsoft.com/office/powerpoint/2010/main" val="1224652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" grpId="0" animBg="1"/>
      <p:bldP spid="38" grpId="0" animBg="1"/>
      <p:bldP spid="64" grpId="0" animBg="1"/>
      <p:bldP spid="53" grpId="0"/>
      <p:bldP spid="73" grpId="0"/>
      <p:bldP spid="129" grpId="0"/>
      <p:bldP spid="138" grpId="0"/>
      <p:bldP spid="1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600200"/>
            <a:ext cx="4183856" cy="4525963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ru-RU" sz="1400" dirty="0" smtClean="0"/>
              <a:t> Проблемы</a:t>
            </a:r>
            <a:r>
              <a:rPr lang="ru-RU" sz="1400" dirty="0" smtClean="0"/>
              <a:t>:</a:t>
            </a:r>
          </a:p>
          <a:p>
            <a:r>
              <a:rPr lang="ru-RU" sz="1400" dirty="0"/>
              <a:t>Откуда брать </a:t>
            </a:r>
            <a:r>
              <a:rPr lang="ru-RU" sz="1400" dirty="0" smtClean="0"/>
              <a:t>деньги на защиту??? В федеральном бюджете средств не предусмотрено. Тарифы нужно сохранять. Чем жертвовать</a:t>
            </a:r>
            <a:r>
              <a:rPr lang="ru-RU" sz="1400" dirty="0"/>
              <a:t>?</a:t>
            </a:r>
            <a:endParaRPr lang="en-US" sz="1400" dirty="0"/>
          </a:p>
          <a:p>
            <a:r>
              <a:rPr lang="ru-RU" sz="1400" dirty="0" smtClean="0"/>
              <a:t>Есть 256 закон в котором вскользь упоминается про ИБ, а где подзаконные акты? Нужно доказывать «Как» нужно защищать через экспертное мнение, а сколько </a:t>
            </a:r>
            <a:r>
              <a:rPr lang="ru-RU" sz="1400" dirty="0"/>
              <a:t>э</a:t>
            </a:r>
            <a:r>
              <a:rPr lang="ru-RU" sz="1400" dirty="0" smtClean="0"/>
              <a:t>кспертов, столько мнений</a:t>
            </a:r>
            <a:r>
              <a:rPr lang="ru-RU" sz="1400" dirty="0" smtClean="0"/>
              <a:t>…</a:t>
            </a:r>
            <a:r>
              <a:rPr lang="ru-RU" sz="1400" dirty="0"/>
              <a:t>Нужны нормативные акты по защите АСУ </a:t>
            </a:r>
            <a:r>
              <a:rPr lang="ru-RU" sz="1400" dirty="0" smtClean="0"/>
              <a:t>ТП.</a:t>
            </a:r>
            <a:endParaRPr lang="ru-RU" sz="1400" dirty="0" smtClean="0"/>
          </a:p>
          <a:p>
            <a:r>
              <a:rPr lang="ru-RU" sz="1400" dirty="0"/>
              <a:t>Нужны серьезные компетенции по ИБ, а у всех есть</a:t>
            </a:r>
            <a:r>
              <a:rPr lang="ru-RU" sz="1400" dirty="0" smtClean="0"/>
              <a:t>? Интеграторы </a:t>
            </a:r>
            <a:r>
              <a:rPr lang="ru-RU" sz="1400" dirty="0" smtClean="0"/>
              <a:t>–</a:t>
            </a:r>
            <a:r>
              <a:rPr lang="ru-RU" sz="1400" dirty="0" smtClean="0"/>
              <a:t> совсем не панацея.</a:t>
            </a:r>
            <a:endParaRPr lang="ru-RU" sz="1400" dirty="0"/>
          </a:p>
          <a:p>
            <a:r>
              <a:rPr lang="ru-RU" sz="1400" dirty="0"/>
              <a:t>Размыты границы ответственности за ИБ в случае распределения АСУ ТП между организациями. </a:t>
            </a:r>
            <a:r>
              <a:rPr lang="ru-RU" sz="1400" dirty="0" smtClean="0"/>
              <a:t>Как защитить информацию, когда она «между»? </a:t>
            </a:r>
            <a:r>
              <a:rPr lang="en-US" sz="1400" dirty="0" smtClean="0"/>
              <a:t>VPN </a:t>
            </a:r>
            <a:r>
              <a:rPr lang="ru-RU" sz="1400" dirty="0" smtClean="0"/>
              <a:t>достаточно?</a:t>
            </a:r>
            <a:endParaRPr lang="ru-RU" sz="1400" dirty="0"/>
          </a:p>
          <a:p>
            <a:r>
              <a:rPr lang="ru-RU" sz="1400" dirty="0" smtClean="0"/>
              <a:t>Нужны отраслевые документы по </a:t>
            </a:r>
            <a:r>
              <a:rPr lang="ru-RU" sz="1400" dirty="0"/>
              <a:t>защите АСУ </a:t>
            </a:r>
            <a:r>
              <a:rPr lang="ru-RU" sz="1400" dirty="0" smtClean="0"/>
              <a:t>ТП. </a:t>
            </a:r>
            <a:r>
              <a:rPr lang="ru-RU" sz="1400" dirty="0"/>
              <a:t>А кто будет делать?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3955256" cy="4525963"/>
          </a:xfrm>
        </p:spPr>
        <p:txBody>
          <a:bodyPr>
            <a:noAutofit/>
          </a:bodyPr>
          <a:lstStyle/>
          <a:p>
            <a:r>
              <a:rPr lang="ru-RU" sz="1400" dirty="0" smtClean="0"/>
              <a:t>Положительные моменты</a:t>
            </a:r>
            <a:r>
              <a:rPr lang="ru-RU" sz="1400" dirty="0" smtClean="0"/>
              <a:t>:</a:t>
            </a:r>
            <a:endParaRPr lang="en-US" sz="1400" dirty="0" smtClean="0"/>
          </a:p>
          <a:p>
            <a:pPr marL="342900" indent="-342900">
              <a:buFont typeface="Arial"/>
              <a:buChar char="•"/>
            </a:pPr>
            <a:r>
              <a:rPr lang="ru-RU" sz="1400" dirty="0" smtClean="0"/>
              <a:t>Документы по защите КСИИ применимы для зашиты АСУ ТП, но они </a:t>
            </a:r>
            <a:r>
              <a:rPr lang="ru-RU" sz="1400" b="1" dirty="0" smtClean="0"/>
              <a:t>недоступны</a:t>
            </a:r>
            <a:r>
              <a:rPr lang="ru-RU" sz="1400" dirty="0" smtClean="0"/>
              <a:t> широким массам и </a:t>
            </a:r>
            <a:r>
              <a:rPr lang="ru-RU" sz="1400" b="1" dirty="0" smtClean="0"/>
              <a:t>не учитывают</a:t>
            </a:r>
            <a:r>
              <a:rPr lang="ru-RU" sz="1400" dirty="0" smtClean="0"/>
              <a:t> новых тенденций, да хотя бы виртуализацию</a:t>
            </a:r>
            <a:r>
              <a:rPr lang="ru-RU" sz="1400" dirty="0" smtClean="0"/>
              <a:t>…</a:t>
            </a:r>
            <a:endParaRPr lang="ru-RU" sz="1400" dirty="0" smtClean="0"/>
          </a:p>
          <a:p>
            <a:pPr marL="342900" indent="-342900">
              <a:buFont typeface="Arial"/>
              <a:buChar char="•"/>
            </a:pPr>
            <a:r>
              <a:rPr lang="ru-RU" sz="1400" dirty="0" smtClean="0"/>
              <a:t>При реализации защиты АСУ ТП используется большинство уже внедренных механизмов защиты, но все равно нужны </a:t>
            </a:r>
            <a:r>
              <a:rPr lang="ru-RU" sz="1400" b="1" dirty="0" smtClean="0"/>
              <a:t>большие вложения </a:t>
            </a:r>
            <a:r>
              <a:rPr lang="ru-RU" sz="1400" dirty="0" smtClean="0"/>
              <a:t>для удовлетворения требованиям</a:t>
            </a:r>
            <a:r>
              <a:rPr lang="ru-RU" sz="1400" dirty="0" smtClean="0"/>
              <a:t>…</a:t>
            </a:r>
            <a:endParaRPr lang="ru-RU" sz="1400" dirty="0" smtClean="0"/>
          </a:p>
          <a:p>
            <a:pPr marL="342900" indent="-342900">
              <a:buFont typeface="Arial"/>
              <a:buChar char="•"/>
            </a:pPr>
            <a:r>
              <a:rPr lang="ru-RU" sz="1400" dirty="0" smtClean="0"/>
              <a:t>Любой аудит вскрывает проблемы, только </a:t>
            </a:r>
            <a:r>
              <a:rPr lang="ru-RU" sz="1400" b="1" dirty="0" smtClean="0"/>
              <a:t>сложно объяснить</a:t>
            </a:r>
            <a:r>
              <a:rPr lang="ru-RU" sz="1400" dirty="0" smtClean="0"/>
              <a:t>, почему, вдруг необходимо менять документы, средства, мышление в системах, отработавших десятилетия</a:t>
            </a:r>
            <a:r>
              <a:rPr lang="ru-RU" sz="1400" dirty="0" smtClean="0"/>
              <a:t>…</a:t>
            </a:r>
          </a:p>
          <a:p>
            <a:pPr marL="342900" indent="-342900">
              <a:buFont typeface="Arial"/>
              <a:buChar char="•"/>
            </a:pPr>
            <a:r>
              <a:rPr lang="ru-RU" sz="1400" dirty="0" smtClean="0"/>
              <a:t>При </a:t>
            </a:r>
            <a:r>
              <a:rPr lang="ru-RU" sz="1400" dirty="0"/>
              <a:t>проверке КСИИ, рассматривается не вся КИС, а только то, что записано в верифицированном проекте </a:t>
            </a:r>
            <a:r>
              <a:rPr lang="ru-RU" sz="1400" dirty="0" smtClean="0"/>
              <a:t>защиты, но есть </a:t>
            </a:r>
            <a:r>
              <a:rPr lang="ru-RU" sz="1400" b="1" dirty="0" smtClean="0"/>
              <a:t>внутренние разногласия </a:t>
            </a:r>
            <a:r>
              <a:rPr lang="ru-RU" sz="1400" dirty="0" smtClean="0"/>
              <a:t>ФСТЭК России</a:t>
            </a:r>
            <a:r>
              <a:rPr lang="ru-RU" sz="1400" dirty="0" smtClean="0"/>
              <a:t>…</a:t>
            </a:r>
            <a:endParaRPr lang="ru-RU" sz="1400" dirty="0"/>
          </a:p>
          <a:p>
            <a:pPr marL="342900" indent="-342900">
              <a:buFont typeface="Arial"/>
              <a:buChar char="•"/>
            </a:pPr>
            <a:endParaRPr lang="ru-RU" sz="1400" dirty="0" smtClean="0"/>
          </a:p>
        </p:txBody>
      </p:sp>
    </p:spTree>
    <p:extLst>
      <p:ext uri="{BB962C8B-B14F-4D97-AF65-F5344CB8AC3E}">
        <p14:creationId xmlns:p14="http://schemas.microsoft.com/office/powerpoint/2010/main" val="3455398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" y="1360557"/>
            <a:ext cx="4644888" cy="5715000"/>
          </a:xfrm>
          <a:prstGeom prst="rect">
            <a:avLst/>
          </a:prstGeom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en-US" dirty="0"/>
          </a:p>
        </p:txBody>
      </p:sp>
      <p:sp>
        <p:nvSpPr>
          <p:cNvPr id="4" name="Rectangle 2"/>
          <p:cNvSpPr>
            <a:spLocks noGrp="1"/>
          </p:cNvSpPr>
          <p:nvPr>
            <p:ph sz="half" idx="1"/>
          </p:nvPr>
        </p:nvSpPr>
        <p:spPr>
          <a:xfrm>
            <a:off x="4876800" y="2057400"/>
            <a:ext cx="4038600" cy="4498427"/>
          </a:xfrm>
        </p:spPr>
        <p:txBody>
          <a:bodyPr>
            <a:normAutofit/>
          </a:bodyPr>
          <a:lstStyle/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 </a:t>
            </a:r>
            <a:endParaRPr lang="en-US" dirty="0" smtClean="0"/>
          </a:p>
          <a:p>
            <a:pPr algn="r"/>
            <a:r>
              <a:rPr lang="ru-RU" sz="2800" dirty="0" smtClean="0"/>
              <a:t>Докладчик</a:t>
            </a:r>
            <a:r>
              <a:rPr lang="ru-RU" sz="2800" dirty="0"/>
              <a:t>:</a:t>
            </a:r>
          </a:p>
          <a:p>
            <a:pPr algn="r"/>
            <a:r>
              <a:rPr lang="ru-RU" sz="2800" b="1" dirty="0" smtClean="0"/>
              <a:t>Кондратенко </a:t>
            </a:r>
            <a:endParaRPr lang="en-US" sz="2800" b="1" dirty="0" smtClean="0"/>
          </a:p>
          <a:p>
            <a:pPr algn="r"/>
            <a:r>
              <a:rPr lang="ru-RU" sz="2800" b="1" dirty="0" smtClean="0"/>
              <a:t>Андрей Александрович</a:t>
            </a:r>
          </a:p>
          <a:p>
            <a:pPr algn="r"/>
            <a:r>
              <a:rPr lang="en-US" sz="2800" u="sng" dirty="0" smtClean="0">
                <a:solidFill>
                  <a:srgbClr val="0000FF"/>
                </a:solidFill>
                <a:latin typeface="Times New Roman"/>
                <a:cs typeface="Times New Roman"/>
              </a:rPr>
              <a:t>kondra06</a:t>
            </a:r>
            <a:r>
              <a:rPr lang="en-US" sz="2800" u="sng" dirty="0">
                <a:solidFill>
                  <a:srgbClr val="0000FF"/>
                </a:solidFill>
                <a:latin typeface="Times New Roman"/>
                <a:cs typeface="Times New Roman"/>
              </a:rPr>
              <a:t>@gmail.com</a:t>
            </a:r>
          </a:p>
          <a:p>
            <a:endParaRPr lang="ru-RU" dirty="0">
              <a:latin typeface="Times New Roman"/>
              <a:cs typeface="Times New Roman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667000"/>
            <a:ext cx="2286000" cy="2286000"/>
          </a:xfrm>
          <a:prstGeom prst="rect">
            <a:avLst/>
          </a:prstGeom>
        </p:spPr>
      </p:pic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464344" y="1600201"/>
            <a:ext cx="4038600" cy="243840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935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roducing PowerPoint 2008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53000"/>
                <a:satMod val="200000"/>
              </a:schemeClr>
              <a:schemeClr val="phClr">
                <a:tint val="78000"/>
                <a:satMod val="2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 PowerPoint 2008.potx</Template>
  <TotalTime>0</TotalTime>
  <Words>568</Words>
  <Application>Microsoft Macintosh PowerPoint</Application>
  <PresentationFormat>Экран (4:3)</PresentationFormat>
  <Paragraphs>88</Paragraphs>
  <Slides>8</Slides>
  <Notes>8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Ссылки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Introducing PowerPoint 2008</vt:lpstr>
      <vt:lpstr>G:\Работа\Минэнерго\Схема.vsd\Drawing\~Страница-1\NetRanger_x000d_
.148</vt:lpstr>
      <vt:lpstr>Практический опыт обеспечения   информационной  безопасности  АСУ ТП  </vt:lpstr>
      <vt:lpstr> ЕЭС России</vt:lpstr>
      <vt:lpstr>Защита КСИИ. История вопроса.</vt:lpstr>
      <vt:lpstr>Ознакомление с документами по КСИИ</vt:lpstr>
      <vt:lpstr>Шаги по защите АСУ ТП</vt:lpstr>
      <vt:lpstr>Модель угроз</vt:lpstr>
      <vt:lpstr>Выводы</vt:lpstr>
      <vt:lpstr>Спасибо за внимание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ИБ</dc:title>
  <dc:creator/>
  <cp:lastModifiedBy/>
  <cp:revision>1</cp:revision>
  <dcterms:created xsi:type="dcterms:W3CDTF">2011-05-22T09:25:28Z</dcterms:created>
  <dcterms:modified xsi:type="dcterms:W3CDTF">2012-10-03T05:58:31Z</dcterms:modified>
</cp:coreProperties>
</file>