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20" r:id="rId5"/>
    <p:sldMasterId id="2147483734" r:id="rId6"/>
    <p:sldMasterId id="2147483742" r:id="rId7"/>
    <p:sldMasterId id="2147483748" r:id="rId8"/>
  </p:sldMasterIdLst>
  <p:notesMasterIdLst>
    <p:notesMasterId r:id="rId41"/>
  </p:notesMasterIdLst>
  <p:handoutMasterIdLst>
    <p:handoutMasterId r:id="rId42"/>
  </p:handoutMasterIdLst>
  <p:sldIdLst>
    <p:sldId id="262" r:id="rId9"/>
    <p:sldId id="324" r:id="rId10"/>
    <p:sldId id="333" r:id="rId11"/>
    <p:sldId id="335" r:id="rId12"/>
    <p:sldId id="350" r:id="rId13"/>
    <p:sldId id="336" r:id="rId14"/>
    <p:sldId id="326" r:id="rId15"/>
    <p:sldId id="327" r:id="rId16"/>
    <p:sldId id="328" r:id="rId17"/>
    <p:sldId id="329" r:id="rId18"/>
    <p:sldId id="330" r:id="rId19"/>
    <p:sldId id="325" r:id="rId20"/>
    <p:sldId id="331" r:id="rId21"/>
    <p:sldId id="306" r:id="rId22"/>
    <p:sldId id="317" r:id="rId23"/>
    <p:sldId id="320" r:id="rId24"/>
    <p:sldId id="314" r:id="rId25"/>
    <p:sldId id="309" r:id="rId26"/>
    <p:sldId id="334" r:id="rId27"/>
    <p:sldId id="332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8" r:id="rId38"/>
    <p:sldId id="349" r:id="rId39"/>
    <p:sldId id="318" r:id="rId40"/>
  </p:sldIdLst>
  <p:sldSz cx="9144000" cy="5143500" type="screen16x9"/>
  <p:notesSz cx="6797675" cy="9925050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обнов Н." initials="Здобнов" lastIdx="15" clrIdx="0"/>
  <p:cmAuthor id="1" name="Beley Tatyana" initials="BT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32"/>
    <a:srgbClr val="008640"/>
    <a:srgbClr val="0E71B8"/>
    <a:srgbClr val="9C199F"/>
    <a:srgbClr val="EA5B0C"/>
    <a:srgbClr val="9C1981"/>
    <a:srgbClr val="7A1181"/>
    <a:srgbClr val="7A1164"/>
    <a:srgbClr val="00A84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0" autoAdjust="0"/>
    <p:restoredTop sz="91942" autoAdjust="0"/>
  </p:normalViewPr>
  <p:slideViewPr>
    <p:cSldViewPr snapToObjects="1">
      <p:cViewPr>
        <p:scale>
          <a:sx n="100" d="100"/>
          <a:sy n="100" d="100"/>
        </p:scale>
        <p:origin x="-1128" y="-294"/>
      </p:cViewPr>
      <p:guideLst>
        <p:guide orient="horz" pos="1654"/>
        <p:guide orient="horz" pos="599"/>
        <p:guide orient="horz" pos="2641"/>
        <p:guide pos="1066"/>
        <p:guide pos="5148"/>
        <p:guide pos="612"/>
        <p:guide pos="5397"/>
        <p:guide pos="3560"/>
        <p:guide pos="455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-3402" y="-8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CFA8E-7755-4F64-9248-ED96EACB8634}" type="doc">
      <dgm:prSet loTypeId="urn:microsoft.com/office/officeart/2005/8/layout/hList1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3A04079-19F1-4475-9F58-5B09C25A9509}">
      <dgm:prSet phldrT="[Текст]" custT="1"/>
      <dgm:spPr>
        <a:solidFill>
          <a:srgbClr val="007D3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Pre-DLP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8633EF-4F94-492D-A14E-BCBA8FB9EF4C}" type="parTrans" cxnId="{D9FAF9C8-C17C-4494-B50F-44AED7E952C2}">
      <dgm:prSet/>
      <dgm:spPr/>
      <dgm:t>
        <a:bodyPr/>
        <a:lstStyle/>
        <a:p>
          <a:endParaRPr lang="ru-RU"/>
        </a:p>
      </dgm:t>
    </dgm:pt>
    <dgm:pt modelId="{24F7BF12-394E-4E4F-A52B-992753F7BF83}" type="sibTrans" cxnId="{D9FAF9C8-C17C-4494-B50F-44AED7E952C2}">
      <dgm:prSet/>
      <dgm:spPr/>
      <dgm:t>
        <a:bodyPr/>
        <a:lstStyle/>
        <a:p>
          <a:endParaRPr lang="ru-RU"/>
        </a:p>
      </dgm:t>
    </dgm:pt>
    <dgm:pt modelId="{4E5B9F1A-3C1B-433A-9384-9AF2E03D25CA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b="1" u="sng" dirty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Аудит</a:t>
          </a:r>
          <a:r>
            <a:rPr lang="ru-RU" u="sng" dirty="0">
              <a:latin typeface="Arial" pitchFamily="34" charset="0"/>
              <a:cs typeface="Arial" pitchFamily="34" charset="0"/>
            </a:rPr>
            <a:t> </a:t>
          </a:r>
          <a:r>
            <a:rPr lang="ru-RU" dirty="0">
              <a:latin typeface="Arial" pitchFamily="34" charset="0"/>
              <a:cs typeface="Arial" pitchFamily="34" charset="0"/>
            </a:rPr>
            <a:t>состояния </a:t>
          </a:r>
          <a:r>
            <a:rPr lang="ru-RU" dirty="0" smtClean="0">
              <a:latin typeface="Arial" pitchFamily="34" charset="0"/>
              <a:cs typeface="Arial" pitchFamily="34" charset="0"/>
            </a:rPr>
            <a:t>ИБ в </a:t>
          </a:r>
          <a:r>
            <a:rPr lang="ru-RU" dirty="0">
              <a:latin typeface="Arial" pitchFamily="34" charset="0"/>
              <a:cs typeface="Arial" pitchFamily="34" charset="0"/>
            </a:rPr>
            <a:t>компании</a:t>
          </a:r>
        </a:p>
      </dgm:t>
    </dgm:pt>
    <dgm:pt modelId="{E163FE59-75CA-4ABD-937D-2B12DE100118}" type="parTrans" cxnId="{4C275AAB-967A-4C87-8E34-3295F2547FFD}">
      <dgm:prSet/>
      <dgm:spPr/>
      <dgm:t>
        <a:bodyPr/>
        <a:lstStyle/>
        <a:p>
          <a:endParaRPr lang="ru-RU"/>
        </a:p>
      </dgm:t>
    </dgm:pt>
    <dgm:pt modelId="{3FEC3679-A03B-4811-950E-46E6F017EBBA}" type="sibTrans" cxnId="{4C275AAB-967A-4C87-8E34-3295F2547FFD}">
      <dgm:prSet/>
      <dgm:spPr/>
      <dgm:t>
        <a:bodyPr/>
        <a:lstStyle/>
        <a:p>
          <a:endParaRPr lang="ru-RU"/>
        </a:p>
      </dgm:t>
    </dgm:pt>
    <dgm:pt modelId="{55875237-9B36-4641-A68D-B2338482BD2A}">
      <dgm:prSet phldrT="[Текст]" custT="1"/>
      <dgm:spPr>
        <a:solidFill>
          <a:srgbClr val="007D3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DLP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E530A55-D2E5-45B3-AB54-6CA6593DE632}" type="parTrans" cxnId="{7E0EEEA6-DE9D-4C40-94D6-20EDD4E08A16}">
      <dgm:prSet/>
      <dgm:spPr/>
      <dgm:t>
        <a:bodyPr/>
        <a:lstStyle/>
        <a:p>
          <a:endParaRPr lang="ru-RU"/>
        </a:p>
      </dgm:t>
    </dgm:pt>
    <dgm:pt modelId="{D7CBEC51-F472-4FBE-8DC0-FE4895BAE3ED}" type="sibTrans" cxnId="{7E0EEEA6-DE9D-4C40-94D6-20EDD4E08A16}">
      <dgm:prSet/>
      <dgm:spPr/>
      <dgm:t>
        <a:bodyPr/>
        <a:lstStyle/>
        <a:p>
          <a:endParaRPr lang="ru-RU"/>
        </a:p>
      </dgm:t>
    </dgm:pt>
    <dgm:pt modelId="{C2BE26EB-3097-4BCB-B3B0-B08EAF61D7B1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dirty="0">
              <a:latin typeface="Arial" pitchFamily="34" charset="0"/>
              <a:cs typeface="Arial" pitchFamily="34" charset="0"/>
            </a:rPr>
            <a:t>Внедрение </a:t>
          </a:r>
          <a:r>
            <a:rPr lang="ru-RU" dirty="0" smtClean="0">
              <a:latin typeface="Arial" pitchFamily="34" charset="0"/>
              <a:cs typeface="Arial" pitchFamily="34" charset="0"/>
            </a:rPr>
            <a:t>ПО защиты от утечек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C07FCA4-40F8-4903-93FA-BED780EB6995}" type="parTrans" cxnId="{64B629F2-912F-46D7-9B0B-2E4B839A3EAF}">
      <dgm:prSet/>
      <dgm:spPr/>
      <dgm:t>
        <a:bodyPr/>
        <a:lstStyle/>
        <a:p>
          <a:endParaRPr lang="ru-RU"/>
        </a:p>
      </dgm:t>
    </dgm:pt>
    <dgm:pt modelId="{AD1F889B-1143-4A2D-94EE-9848118F3E58}" type="sibTrans" cxnId="{64B629F2-912F-46D7-9B0B-2E4B839A3EAF}">
      <dgm:prSet/>
      <dgm:spPr/>
      <dgm:t>
        <a:bodyPr/>
        <a:lstStyle/>
        <a:p>
          <a:endParaRPr lang="ru-RU"/>
        </a:p>
      </dgm:t>
    </dgm:pt>
    <dgm:pt modelId="{445D0B5F-F881-4BF0-BF91-482BD084B435}">
      <dgm:prSet phldrT="[Текст]" custT="1"/>
      <dgm:spPr>
        <a:solidFill>
          <a:srgbClr val="007D3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Post-DLP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B4ED9C9-8B36-4C66-ABE7-34044E4B4E16}" type="parTrans" cxnId="{B4F9098C-4A21-47AF-9DFC-0993706EDB81}">
      <dgm:prSet/>
      <dgm:spPr/>
      <dgm:t>
        <a:bodyPr/>
        <a:lstStyle/>
        <a:p>
          <a:endParaRPr lang="ru-RU"/>
        </a:p>
      </dgm:t>
    </dgm:pt>
    <dgm:pt modelId="{EDF919C1-F5B9-489F-BD52-4AB468D37EB9}" type="sibTrans" cxnId="{B4F9098C-4A21-47AF-9DFC-0993706EDB81}">
      <dgm:prSet/>
      <dgm:spPr/>
      <dgm:t>
        <a:bodyPr/>
        <a:lstStyle/>
        <a:p>
          <a:endParaRPr lang="ru-RU"/>
        </a:p>
      </dgm:t>
    </dgm:pt>
    <dgm:pt modelId="{3F4E2C02-C206-4B2A-AE6F-A086CC7437F4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b="1" dirty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Получение </a:t>
          </a:r>
          <a:r>
            <a:rPr lang="ru-RU" b="1" dirty="0" err="1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криминалистически</a:t>
          </a:r>
          <a:r>
            <a:rPr lang="ru-RU" b="1" dirty="0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правильных цифровых доказательств правонарушения</a:t>
          </a:r>
        </a:p>
      </dgm:t>
    </dgm:pt>
    <dgm:pt modelId="{DC7E5E14-5D0F-4D88-9DDC-9AB6583956A2}" type="parTrans" cxnId="{21F06C61-1665-4FD5-BD7F-B6AEB772996E}">
      <dgm:prSet/>
      <dgm:spPr/>
      <dgm:t>
        <a:bodyPr/>
        <a:lstStyle/>
        <a:p>
          <a:endParaRPr lang="ru-RU"/>
        </a:p>
      </dgm:t>
    </dgm:pt>
    <dgm:pt modelId="{9287FD65-F79E-41D7-8FC3-572F77540557}" type="sibTrans" cxnId="{21F06C61-1665-4FD5-BD7F-B6AEB772996E}">
      <dgm:prSet/>
      <dgm:spPr/>
      <dgm:t>
        <a:bodyPr/>
        <a:lstStyle/>
        <a:p>
          <a:endParaRPr lang="ru-RU"/>
        </a:p>
      </dgm:t>
    </dgm:pt>
    <dgm:pt modelId="{80E3F5B7-935A-412C-94F5-CE003997C8D2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b="1" u="sng" dirty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Категоризация </a:t>
          </a:r>
          <a:r>
            <a:rPr lang="ru-RU" dirty="0">
              <a:latin typeface="Arial" pitchFamily="34" charset="0"/>
              <a:cs typeface="Arial" pitchFamily="34" charset="0"/>
            </a:rPr>
            <a:t>информационных ресурсов</a:t>
          </a:r>
        </a:p>
      </dgm:t>
    </dgm:pt>
    <dgm:pt modelId="{D7D21554-1FDC-41A4-800B-9B48CE5FAE2C}" type="parTrans" cxnId="{9596F182-0F9D-4C40-8ED5-77330D51FE01}">
      <dgm:prSet/>
      <dgm:spPr/>
      <dgm:t>
        <a:bodyPr/>
        <a:lstStyle/>
        <a:p>
          <a:endParaRPr lang="ru-RU"/>
        </a:p>
      </dgm:t>
    </dgm:pt>
    <dgm:pt modelId="{9A813291-B3EA-4E96-8F04-E1F7E42F9D1F}" type="sibTrans" cxnId="{9596F182-0F9D-4C40-8ED5-77330D51FE01}">
      <dgm:prSet/>
      <dgm:spPr/>
      <dgm:t>
        <a:bodyPr/>
        <a:lstStyle/>
        <a:p>
          <a:endParaRPr lang="ru-RU"/>
        </a:p>
      </dgm:t>
    </dgm:pt>
    <dgm:pt modelId="{F4DE4A7F-9961-4BE6-86DB-79F0277D6350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Разработка регламентирующей документации</a:t>
          </a:r>
        </a:p>
      </dgm:t>
    </dgm:pt>
    <dgm:pt modelId="{39D008BE-B981-4E3A-9529-52A312F54C5B}" type="parTrans" cxnId="{56BB82A7-D61C-4011-8B3C-F1ED211310B0}">
      <dgm:prSet/>
      <dgm:spPr/>
      <dgm:t>
        <a:bodyPr/>
        <a:lstStyle/>
        <a:p>
          <a:endParaRPr lang="ru-RU"/>
        </a:p>
      </dgm:t>
    </dgm:pt>
    <dgm:pt modelId="{1C18E35A-95F4-4A19-AF2C-AD00A54854B3}" type="sibTrans" cxnId="{56BB82A7-D61C-4011-8B3C-F1ED211310B0}">
      <dgm:prSet/>
      <dgm:spPr/>
      <dgm:t>
        <a:bodyPr/>
        <a:lstStyle/>
        <a:p>
          <a:endParaRPr lang="ru-RU"/>
        </a:p>
      </dgm:t>
    </dgm:pt>
    <dgm:pt modelId="{1528C7C6-1E10-45F2-8BE8-8D821F4C17C4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dirty="0">
              <a:latin typeface="Arial" pitchFamily="34" charset="0"/>
              <a:cs typeface="Arial" pitchFamily="34" charset="0"/>
            </a:rPr>
            <a:t>Настройка </a:t>
          </a:r>
          <a:r>
            <a:rPr lang="ru-RU" dirty="0" smtClean="0">
              <a:latin typeface="Arial" pitchFamily="34" charset="0"/>
              <a:cs typeface="Arial" pitchFamily="34" charset="0"/>
            </a:rPr>
            <a:t>ПО </a:t>
          </a:r>
          <a:r>
            <a:rPr lang="ru-RU" dirty="0">
              <a:latin typeface="Arial" pitchFamily="34" charset="0"/>
              <a:cs typeface="Arial" pitchFamily="34" charset="0"/>
            </a:rPr>
            <a:t>в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соответст</a:t>
          </a:r>
          <a:r>
            <a:rPr lang="en-US" dirty="0" smtClean="0">
              <a:latin typeface="Arial" pitchFamily="34" charset="0"/>
              <a:cs typeface="Arial" pitchFamily="34" charset="0"/>
            </a:rPr>
            <a:t>-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вии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>
              <a:latin typeface="Arial" pitchFamily="34" charset="0"/>
              <a:cs typeface="Arial" pitchFamily="34" charset="0"/>
            </a:rPr>
            <a:t>с разработанными регламентами </a:t>
          </a:r>
          <a:r>
            <a:rPr lang="ru-RU" dirty="0" smtClean="0">
              <a:latin typeface="Arial" pitchFamily="34" charset="0"/>
              <a:cs typeface="Arial" pitchFamily="34" charset="0"/>
            </a:rPr>
            <a:t> (вместе с клиентом)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F17C832-F6CB-4869-BBEC-DFCF4F8D5B7D}" type="parTrans" cxnId="{94967098-044D-430E-AF57-1C857CEFCD15}">
      <dgm:prSet/>
      <dgm:spPr/>
      <dgm:t>
        <a:bodyPr/>
        <a:lstStyle/>
        <a:p>
          <a:endParaRPr lang="ru-RU"/>
        </a:p>
      </dgm:t>
    </dgm:pt>
    <dgm:pt modelId="{E96C26AE-A0BB-4EA5-9138-FDFB3EB80290}" type="sibTrans" cxnId="{94967098-044D-430E-AF57-1C857CEFCD15}">
      <dgm:prSet/>
      <dgm:spPr/>
      <dgm:t>
        <a:bodyPr/>
        <a:lstStyle/>
        <a:p>
          <a:endParaRPr lang="ru-RU"/>
        </a:p>
      </dgm:t>
    </dgm:pt>
    <dgm:pt modelId="{39050D07-D0A8-49E6-A486-F0C635DF5A79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Arial" pitchFamily="34" charset="0"/>
              <a:cs typeface="Arial" pitchFamily="34" charset="0"/>
            </a:rPr>
            <a:t>Сопровождение </a:t>
          </a:r>
          <a:r>
            <a:rPr lang="ru-RU" dirty="0">
              <a:latin typeface="Arial" pitchFamily="34" charset="0"/>
              <a:cs typeface="Arial" pitchFamily="34" charset="0"/>
            </a:rPr>
            <a:t>внутренних расследований</a:t>
          </a:r>
        </a:p>
      </dgm:t>
    </dgm:pt>
    <dgm:pt modelId="{96A1E723-FE93-4234-822C-7A0CB63564F9}" type="parTrans" cxnId="{832ECECA-3717-405E-9F10-5EC1EF55689E}">
      <dgm:prSet/>
      <dgm:spPr/>
      <dgm:t>
        <a:bodyPr/>
        <a:lstStyle/>
        <a:p>
          <a:endParaRPr lang="ru-RU"/>
        </a:p>
      </dgm:t>
    </dgm:pt>
    <dgm:pt modelId="{F912D4C7-1C74-4274-8163-4813445794FE}" type="sibTrans" cxnId="{832ECECA-3717-405E-9F10-5EC1EF55689E}">
      <dgm:prSet/>
      <dgm:spPr/>
      <dgm:t>
        <a:bodyPr/>
        <a:lstStyle/>
        <a:p>
          <a:endParaRPr lang="ru-RU"/>
        </a:p>
      </dgm:t>
    </dgm:pt>
    <dgm:pt modelId="{A4B8712B-263F-4C6A-9F1A-36832ADDA481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Arial" pitchFamily="34" charset="0"/>
              <a:cs typeface="Arial" pitchFamily="34" charset="0"/>
            </a:rPr>
            <a:t>Юридическое преследование злоумышленников</a:t>
          </a:r>
        </a:p>
      </dgm:t>
    </dgm:pt>
    <dgm:pt modelId="{2550CB61-585F-41BF-A139-D228F425B7E1}" type="parTrans" cxnId="{11B90108-4562-4336-9DCA-A6D09E219A23}">
      <dgm:prSet/>
      <dgm:spPr/>
      <dgm:t>
        <a:bodyPr/>
        <a:lstStyle/>
        <a:p>
          <a:endParaRPr lang="ru-RU"/>
        </a:p>
      </dgm:t>
    </dgm:pt>
    <dgm:pt modelId="{6016398E-D082-4A06-8636-48A7E2BAF7D1}" type="sibTrans" cxnId="{11B90108-4562-4336-9DCA-A6D09E219A23}">
      <dgm:prSet/>
      <dgm:spPr/>
      <dgm:t>
        <a:bodyPr/>
        <a:lstStyle/>
        <a:p>
          <a:endParaRPr lang="ru-RU"/>
        </a:p>
      </dgm:t>
    </dgm:pt>
    <dgm:pt modelId="{217ABDC8-E1AF-42DD-BCBF-6460DE8BFBCA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dirty="0">
              <a:latin typeface="Arial" pitchFamily="34" charset="0"/>
              <a:cs typeface="Arial" pitchFamily="34" charset="0"/>
            </a:rPr>
            <a:t>Техническое сопровождение </a:t>
          </a:r>
          <a:r>
            <a:rPr lang="en-US" dirty="0">
              <a:latin typeface="Arial" pitchFamily="34" charset="0"/>
              <a:cs typeface="Arial" pitchFamily="34" charset="0"/>
            </a:rPr>
            <a:t>DLP </a:t>
          </a:r>
          <a:r>
            <a:rPr lang="ru-RU" dirty="0">
              <a:latin typeface="Arial" pitchFamily="34" charset="0"/>
              <a:cs typeface="Arial" pitchFamily="34" charset="0"/>
            </a:rPr>
            <a:t>системы</a:t>
          </a:r>
        </a:p>
      </dgm:t>
    </dgm:pt>
    <dgm:pt modelId="{1CAF0F0C-E582-44DC-A4F0-C1E19E375E09}" type="parTrans" cxnId="{B2A67925-90A4-4335-877A-74ED37B78266}">
      <dgm:prSet/>
      <dgm:spPr/>
      <dgm:t>
        <a:bodyPr/>
        <a:lstStyle/>
        <a:p>
          <a:endParaRPr lang="ru-RU"/>
        </a:p>
      </dgm:t>
    </dgm:pt>
    <dgm:pt modelId="{46E4149B-9F4E-4B84-8B1D-659B76D79933}" type="sibTrans" cxnId="{B2A67925-90A4-4335-877A-74ED37B78266}">
      <dgm:prSet/>
      <dgm:spPr/>
      <dgm:t>
        <a:bodyPr/>
        <a:lstStyle/>
        <a:p>
          <a:endParaRPr lang="ru-RU"/>
        </a:p>
      </dgm:t>
    </dgm:pt>
    <dgm:pt modelId="{AD141408-6863-45B2-BA4D-402D2FFEB3CB}">
      <dgm:prSet phldrT="[Текст]"/>
      <dgm:spPr>
        <a:ln>
          <a:solidFill>
            <a:srgbClr val="008640">
              <a:alpha val="90000"/>
            </a:srgbClr>
          </a:solidFill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b="1" dirty="0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Разработка </a:t>
          </a:r>
          <a:r>
            <a:rPr lang="ru-RU" b="1" u="sng" dirty="0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методики </a:t>
          </a:r>
          <a:r>
            <a:rPr lang="ru-RU" b="1" dirty="0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классификации данных</a:t>
          </a:r>
          <a:endParaRPr lang="ru-RU" b="1" dirty="0">
            <a:solidFill>
              <a:srgbClr val="007D32"/>
            </a:solidFill>
            <a:latin typeface="Arial" pitchFamily="34" charset="0"/>
            <a:cs typeface="Arial" pitchFamily="34" charset="0"/>
          </a:endParaRPr>
        </a:p>
      </dgm:t>
    </dgm:pt>
    <dgm:pt modelId="{D2EB161F-0973-4EDC-B672-58EE93410100}" type="parTrans" cxnId="{B0BD6847-8E00-4513-8720-882126175310}">
      <dgm:prSet/>
      <dgm:spPr/>
      <dgm:t>
        <a:bodyPr/>
        <a:lstStyle/>
        <a:p>
          <a:endParaRPr lang="ru-RU"/>
        </a:p>
      </dgm:t>
    </dgm:pt>
    <dgm:pt modelId="{FAB8C02D-AD30-4450-A37F-463A243196A2}" type="sibTrans" cxnId="{B0BD6847-8E00-4513-8720-882126175310}">
      <dgm:prSet/>
      <dgm:spPr/>
      <dgm:t>
        <a:bodyPr/>
        <a:lstStyle/>
        <a:p>
          <a:endParaRPr lang="ru-RU"/>
        </a:p>
      </dgm:t>
    </dgm:pt>
    <dgm:pt modelId="{D280984B-898E-43CB-8D64-099F7FCF2B9A}" type="pres">
      <dgm:prSet presAssocID="{533CFA8E-7755-4F64-9248-ED96EACB86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8970DE-893A-47B2-9183-395FDFF8155C}" type="pres">
      <dgm:prSet presAssocID="{93A04079-19F1-4475-9F58-5B09C25A9509}" presName="composite" presStyleCnt="0"/>
      <dgm:spPr/>
    </dgm:pt>
    <dgm:pt modelId="{BA7D5140-5B50-45D2-87F0-CAE2CB454DA9}" type="pres">
      <dgm:prSet presAssocID="{93A04079-19F1-4475-9F58-5B09C25A95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DFFF3-4EE4-4FAC-8D98-F212B3034A9C}" type="pres">
      <dgm:prSet presAssocID="{93A04079-19F1-4475-9F58-5B09C25A95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19B9B-E7F7-4AE7-9137-04270D6B8658}" type="pres">
      <dgm:prSet presAssocID="{24F7BF12-394E-4E4F-A52B-992753F7BF83}" presName="space" presStyleCnt="0"/>
      <dgm:spPr/>
    </dgm:pt>
    <dgm:pt modelId="{04DED11A-DE00-40F1-BF04-B22A5CF50384}" type="pres">
      <dgm:prSet presAssocID="{55875237-9B36-4641-A68D-B2338482BD2A}" presName="composite" presStyleCnt="0"/>
      <dgm:spPr/>
    </dgm:pt>
    <dgm:pt modelId="{4140F91B-0617-465B-8BE1-EEC74C9B567E}" type="pres">
      <dgm:prSet presAssocID="{55875237-9B36-4641-A68D-B2338482BD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7E1DA-EAC5-4115-92D7-024F59E5246F}" type="pres">
      <dgm:prSet presAssocID="{55875237-9B36-4641-A68D-B2338482BD2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BF95E-A972-4722-8716-BB8F9BAB7CCD}" type="pres">
      <dgm:prSet presAssocID="{D7CBEC51-F472-4FBE-8DC0-FE4895BAE3ED}" presName="space" presStyleCnt="0"/>
      <dgm:spPr/>
    </dgm:pt>
    <dgm:pt modelId="{1AF33C53-8FEE-42A1-8DA3-360489CE6EA4}" type="pres">
      <dgm:prSet presAssocID="{445D0B5F-F881-4BF0-BF91-482BD084B435}" presName="composite" presStyleCnt="0"/>
      <dgm:spPr/>
    </dgm:pt>
    <dgm:pt modelId="{25198D8D-F5F8-41DC-AFD6-645B696E5E13}" type="pres">
      <dgm:prSet presAssocID="{445D0B5F-F881-4BF0-BF91-482BD084B4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A4F15-21BB-418D-A097-2110C8929582}" type="pres">
      <dgm:prSet presAssocID="{445D0B5F-F881-4BF0-BF91-482BD084B43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BAEE3-0115-41E0-8D34-66EB70880606}" type="presOf" srcId="{4E5B9F1A-3C1B-433A-9384-9AF2E03D25CA}" destId="{DC2DFFF3-4EE4-4FAC-8D98-F212B3034A9C}" srcOrd="0" destOrd="0" presId="urn:microsoft.com/office/officeart/2005/8/layout/hList1"/>
    <dgm:cxn modelId="{832ECECA-3717-405E-9F10-5EC1EF55689E}" srcId="{445D0B5F-F881-4BF0-BF91-482BD084B435}" destId="{39050D07-D0A8-49E6-A486-F0C635DF5A79}" srcOrd="1" destOrd="0" parTransId="{96A1E723-FE93-4234-822C-7A0CB63564F9}" sibTransId="{F912D4C7-1C74-4274-8163-4813445794FE}"/>
    <dgm:cxn modelId="{6C6F3994-F784-4CCB-BCBF-38249A16D271}" type="presOf" srcId="{533CFA8E-7755-4F64-9248-ED96EACB8634}" destId="{D280984B-898E-43CB-8D64-099F7FCF2B9A}" srcOrd="0" destOrd="0" presId="urn:microsoft.com/office/officeart/2005/8/layout/hList1"/>
    <dgm:cxn modelId="{9596F182-0F9D-4C40-8ED5-77330D51FE01}" srcId="{93A04079-19F1-4475-9F58-5B09C25A9509}" destId="{80E3F5B7-935A-412C-94F5-CE003997C8D2}" srcOrd="1" destOrd="0" parTransId="{D7D21554-1FDC-41A4-800B-9B48CE5FAE2C}" sibTransId="{9A813291-B3EA-4E96-8F04-E1F7E42F9D1F}"/>
    <dgm:cxn modelId="{64B629F2-912F-46D7-9B0B-2E4B839A3EAF}" srcId="{55875237-9B36-4641-A68D-B2338482BD2A}" destId="{C2BE26EB-3097-4BCB-B3B0-B08EAF61D7B1}" srcOrd="0" destOrd="0" parTransId="{7C07FCA4-40F8-4903-93FA-BED780EB6995}" sibTransId="{AD1F889B-1143-4A2D-94EE-9848118F3E58}"/>
    <dgm:cxn modelId="{C2984A6A-F5C2-4171-96A3-4B165BD82306}" type="presOf" srcId="{39050D07-D0A8-49E6-A486-F0C635DF5A79}" destId="{32AA4F15-21BB-418D-A097-2110C8929582}" srcOrd="0" destOrd="1" presId="urn:microsoft.com/office/officeart/2005/8/layout/hList1"/>
    <dgm:cxn modelId="{0693A1AF-1EBE-4937-A7A8-58D8B9B2368A}" type="presOf" srcId="{80E3F5B7-935A-412C-94F5-CE003997C8D2}" destId="{DC2DFFF3-4EE4-4FAC-8D98-F212B3034A9C}" srcOrd="0" destOrd="1" presId="urn:microsoft.com/office/officeart/2005/8/layout/hList1"/>
    <dgm:cxn modelId="{FEB2CA0B-3820-4E9E-9F41-4D41A0017B4F}" type="presOf" srcId="{55875237-9B36-4641-A68D-B2338482BD2A}" destId="{4140F91B-0617-465B-8BE1-EEC74C9B567E}" srcOrd="0" destOrd="0" presId="urn:microsoft.com/office/officeart/2005/8/layout/hList1"/>
    <dgm:cxn modelId="{11B90108-4562-4336-9DCA-A6D09E219A23}" srcId="{445D0B5F-F881-4BF0-BF91-482BD084B435}" destId="{A4B8712B-263F-4C6A-9F1A-36832ADDA481}" srcOrd="2" destOrd="0" parTransId="{2550CB61-585F-41BF-A139-D228F425B7E1}" sibTransId="{6016398E-D082-4A06-8636-48A7E2BAF7D1}"/>
    <dgm:cxn modelId="{D009A0EC-D79E-4B75-B7D0-644954C6D0E9}" type="presOf" srcId="{3F4E2C02-C206-4B2A-AE6F-A086CC7437F4}" destId="{32AA4F15-21BB-418D-A097-2110C8929582}" srcOrd="0" destOrd="0" presId="urn:microsoft.com/office/officeart/2005/8/layout/hList1"/>
    <dgm:cxn modelId="{56BB82A7-D61C-4011-8B3C-F1ED211310B0}" srcId="{93A04079-19F1-4475-9F58-5B09C25A9509}" destId="{F4DE4A7F-9961-4BE6-86DB-79F0277D6350}" srcOrd="2" destOrd="0" parTransId="{39D008BE-B981-4E3A-9529-52A312F54C5B}" sibTransId="{1C18E35A-95F4-4A19-AF2C-AD00A54854B3}"/>
    <dgm:cxn modelId="{1F63F203-E426-4135-A34E-1A465443B837}" type="presOf" srcId="{AD141408-6863-45B2-BA4D-402D2FFEB3CB}" destId="{DC2DFFF3-4EE4-4FAC-8D98-F212B3034A9C}" srcOrd="0" destOrd="3" presId="urn:microsoft.com/office/officeart/2005/8/layout/hList1"/>
    <dgm:cxn modelId="{4C275AAB-967A-4C87-8E34-3295F2547FFD}" srcId="{93A04079-19F1-4475-9F58-5B09C25A9509}" destId="{4E5B9F1A-3C1B-433A-9384-9AF2E03D25CA}" srcOrd="0" destOrd="0" parTransId="{E163FE59-75CA-4ABD-937D-2B12DE100118}" sibTransId="{3FEC3679-A03B-4811-950E-46E6F017EBBA}"/>
    <dgm:cxn modelId="{BFD854A0-A422-4BF3-8297-73F87A7FB248}" type="presOf" srcId="{F4DE4A7F-9961-4BE6-86DB-79F0277D6350}" destId="{DC2DFFF3-4EE4-4FAC-8D98-F212B3034A9C}" srcOrd="0" destOrd="2" presId="urn:microsoft.com/office/officeart/2005/8/layout/hList1"/>
    <dgm:cxn modelId="{21F06C61-1665-4FD5-BD7F-B6AEB772996E}" srcId="{445D0B5F-F881-4BF0-BF91-482BD084B435}" destId="{3F4E2C02-C206-4B2A-AE6F-A086CC7437F4}" srcOrd="0" destOrd="0" parTransId="{DC7E5E14-5D0F-4D88-9DDC-9AB6583956A2}" sibTransId="{9287FD65-F79E-41D7-8FC3-572F77540557}"/>
    <dgm:cxn modelId="{D88BB4AE-BC71-4AF4-90CE-89CCF28CF18E}" type="presOf" srcId="{445D0B5F-F881-4BF0-BF91-482BD084B435}" destId="{25198D8D-F5F8-41DC-AFD6-645B696E5E13}" srcOrd="0" destOrd="0" presId="urn:microsoft.com/office/officeart/2005/8/layout/hList1"/>
    <dgm:cxn modelId="{B4F9098C-4A21-47AF-9DFC-0993706EDB81}" srcId="{533CFA8E-7755-4F64-9248-ED96EACB8634}" destId="{445D0B5F-F881-4BF0-BF91-482BD084B435}" srcOrd="2" destOrd="0" parTransId="{8B4ED9C9-8B36-4C66-ABE7-34044E4B4E16}" sibTransId="{EDF919C1-F5B9-489F-BD52-4AB468D37EB9}"/>
    <dgm:cxn modelId="{B2A67925-90A4-4335-877A-74ED37B78266}" srcId="{55875237-9B36-4641-A68D-B2338482BD2A}" destId="{217ABDC8-E1AF-42DD-BCBF-6460DE8BFBCA}" srcOrd="2" destOrd="0" parTransId="{1CAF0F0C-E582-44DC-A4F0-C1E19E375E09}" sibTransId="{46E4149B-9F4E-4B84-8B1D-659B76D79933}"/>
    <dgm:cxn modelId="{3FE6CA62-E8EC-4487-95DE-DC1D6D0F9E81}" type="presOf" srcId="{217ABDC8-E1AF-42DD-BCBF-6460DE8BFBCA}" destId="{C077E1DA-EAC5-4115-92D7-024F59E5246F}" srcOrd="0" destOrd="2" presId="urn:microsoft.com/office/officeart/2005/8/layout/hList1"/>
    <dgm:cxn modelId="{B0BD6847-8E00-4513-8720-882126175310}" srcId="{93A04079-19F1-4475-9F58-5B09C25A9509}" destId="{AD141408-6863-45B2-BA4D-402D2FFEB3CB}" srcOrd="3" destOrd="0" parTransId="{D2EB161F-0973-4EDC-B672-58EE93410100}" sibTransId="{FAB8C02D-AD30-4450-A37F-463A243196A2}"/>
    <dgm:cxn modelId="{7E0EEEA6-DE9D-4C40-94D6-20EDD4E08A16}" srcId="{533CFA8E-7755-4F64-9248-ED96EACB8634}" destId="{55875237-9B36-4641-A68D-B2338482BD2A}" srcOrd="1" destOrd="0" parTransId="{6E530A55-D2E5-45B3-AB54-6CA6593DE632}" sibTransId="{D7CBEC51-F472-4FBE-8DC0-FE4895BAE3ED}"/>
    <dgm:cxn modelId="{F2B51D35-638F-483F-8B41-EFEB837E5B41}" type="presOf" srcId="{93A04079-19F1-4475-9F58-5B09C25A9509}" destId="{BA7D5140-5B50-45D2-87F0-CAE2CB454DA9}" srcOrd="0" destOrd="0" presId="urn:microsoft.com/office/officeart/2005/8/layout/hList1"/>
    <dgm:cxn modelId="{94967098-044D-430E-AF57-1C857CEFCD15}" srcId="{55875237-9B36-4641-A68D-B2338482BD2A}" destId="{1528C7C6-1E10-45F2-8BE8-8D821F4C17C4}" srcOrd="1" destOrd="0" parTransId="{EF17C832-F6CB-4869-BBEC-DFCF4F8D5B7D}" sibTransId="{E96C26AE-A0BB-4EA5-9138-FDFB3EB80290}"/>
    <dgm:cxn modelId="{88FD9819-CAA4-43B6-B304-BE9CABD695D8}" type="presOf" srcId="{1528C7C6-1E10-45F2-8BE8-8D821F4C17C4}" destId="{C077E1DA-EAC5-4115-92D7-024F59E5246F}" srcOrd="0" destOrd="1" presId="urn:microsoft.com/office/officeart/2005/8/layout/hList1"/>
    <dgm:cxn modelId="{B31A1140-09D9-442C-BF4C-FCE783481483}" type="presOf" srcId="{A4B8712B-263F-4C6A-9F1A-36832ADDA481}" destId="{32AA4F15-21BB-418D-A097-2110C8929582}" srcOrd="0" destOrd="2" presId="urn:microsoft.com/office/officeart/2005/8/layout/hList1"/>
    <dgm:cxn modelId="{F4617EB0-6A4E-4589-9530-69F0967EBB81}" type="presOf" srcId="{C2BE26EB-3097-4BCB-B3B0-B08EAF61D7B1}" destId="{C077E1DA-EAC5-4115-92D7-024F59E5246F}" srcOrd="0" destOrd="0" presId="urn:microsoft.com/office/officeart/2005/8/layout/hList1"/>
    <dgm:cxn modelId="{D9FAF9C8-C17C-4494-B50F-44AED7E952C2}" srcId="{533CFA8E-7755-4F64-9248-ED96EACB8634}" destId="{93A04079-19F1-4475-9F58-5B09C25A9509}" srcOrd="0" destOrd="0" parTransId="{EB8633EF-4F94-492D-A14E-BCBA8FB9EF4C}" sibTransId="{24F7BF12-394E-4E4F-A52B-992753F7BF83}"/>
    <dgm:cxn modelId="{98A29847-B076-4F80-83CD-858DCF45CDF6}" type="presParOf" srcId="{D280984B-898E-43CB-8D64-099F7FCF2B9A}" destId="{C38970DE-893A-47B2-9183-395FDFF8155C}" srcOrd="0" destOrd="0" presId="urn:microsoft.com/office/officeart/2005/8/layout/hList1"/>
    <dgm:cxn modelId="{2B9D0058-3700-4643-8080-1E770945BF79}" type="presParOf" srcId="{C38970DE-893A-47B2-9183-395FDFF8155C}" destId="{BA7D5140-5B50-45D2-87F0-CAE2CB454DA9}" srcOrd="0" destOrd="0" presId="urn:microsoft.com/office/officeart/2005/8/layout/hList1"/>
    <dgm:cxn modelId="{5A33D06A-CBDE-41E6-AAD9-16BF5012582E}" type="presParOf" srcId="{C38970DE-893A-47B2-9183-395FDFF8155C}" destId="{DC2DFFF3-4EE4-4FAC-8D98-F212B3034A9C}" srcOrd="1" destOrd="0" presId="urn:microsoft.com/office/officeart/2005/8/layout/hList1"/>
    <dgm:cxn modelId="{DDEBA7C5-2BBA-4156-85CA-6B73E1E5C23F}" type="presParOf" srcId="{D280984B-898E-43CB-8D64-099F7FCF2B9A}" destId="{70619B9B-E7F7-4AE7-9137-04270D6B8658}" srcOrd="1" destOrd="0" presId="urn:microsoft.com/office/officeart/2005/8/layout/hList1"/>
    <dgm:cxn modelId="{2327DB29-D006-4CCD-8009-AEE1360B9AE3}" type="presParOf" srcId="{D280984B-898E-43CB-8D64-099F7FCF2B9A}" destId="{04DED11A-DE00-40F1-BF04-B22A5CF50384}" srcOrd="2" destOrd="0" presId="urn:microsoft.com/office/officeart/2005/8/layout/hList1"/>
    <dgm:cxn modelId="{FCE155D7-84B1-4F3E-83C4-393A78B953E9}" type="presParOf" srcId="{04DED11A-DE00-40F1-BF04-B22A5CF50384}" destId="{4140F91B-0617-465B-8BE1-EEC74C9B567E}" srcOrd="0" destOrd="0" presId="urn:microsoft.com/office/officeart/2005/8/layout/hList1"/>
    <dgm:cxn modelId="{5DF6710C-7D1C-42DA-B9DA-64993A5B9CE3}" type="presParOf" srcId="{04DED11A-DE00-40F1-BF04-B22A5CF50384}" destId="{C077E1DA-EAC5-4115-92D7-024F59E5246F}" srcOrd="1" destOrd="0" presId="urn:microsoft.com/office/officeart/2005/8/layout/hList1"/>
    <dgm:cxn modelId="{F0978E05-9F45-4F5C-B97A-8A583DBC425E}" type="presParOf" srcId="{D280984B-898E-43CB-8D64-099F7FCF2B9A}" destId="{54CBF95E-A972-4722-8716-BB8F9BAB7CCD}" srcOrd="3" destOrd="0" presId="urn:microsoft.com/office/officeart/2005/8/layout/hList1"/>
    <dgm:cxn modelId="{E606B09F-4059-4F88-853F-68AE4340E625}" type="presParOf" srcId="{D280984B-898E-43CB-8D64-099F7FCF2B9A}" destId="{1AF33C53-8FEE-42A1-8DA3-360489CE6EA4}" srcOrd="4" destOrd="0" presId="urn:microsoft.com/office/officeart/2005/8/layout/hList1"/>
    <dgm:cxn modelId="{534EFCFB-CACF-484F-97CE-97DB11B405B1}" type="presParOf" srcId="{1AF33C53-8FEE-42A1-8DA3-360489CE6EA4}" destId="{25198D8D-F5F8-41DC-AFD6-645B696E5E13}" srcOrd="0" destOrd="0" presId="urn:microsoft.com/office/officeart/2005/8/layout/hList1"/>
    <dgm:cxn modelId="{E57B43CF-C5DD-4D4F-AC7D-52C80600D8E1}" type="presParOf" srcId="{1AF33C53-8FEE-42A1-8DA3-360489CE6EA4}" destId="{32AA4F15-21BB-418D-A097-2110C89295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D5140-5B50-45D2-87F0-CAE2CB454DA9}">
      <dsp:nvSpPr>
        <dsp:cNvPr id="0" name=""/>
        <dsp:cNvSpPr/>
      </dsp:nvSpPr>
      <dsp:spPr>
        <a:xfrm>
          <a:off x="2667" y="35191"/>
          <a:ext cx="2600343" cy="443008"/>
        </a:xfrm>
        <a:prstGeom prst="rect">
          <a:avLst/>
        </a:prstGeom>
        <a:solidFill>
          <a:srgbClr val="007D32"/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Pre-DLP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667" y="35191"/>
        <a:ext cx="2600343" cy="443008"/>
      </dsp:txXfrm>
    </dsp:sp>
    <dsp:sp modelId="{DC2DFFF3-4EE4-4FAC-8D98-F212B3034A9C}">
      <dsp:nvSpPr>
        <dsp:cNvPr id="0" name=""/>
        <dsp:cNvSpPr/>
      </dsp:nvSpPr>
      <dsp:spPr>
        <a:xfrm>
          <a:off x="2667" y="478200"/>
          <a:ext cx="2600343" cy="233462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64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b="1" u="sng" kern="1200" dirty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Аудит</a:t>
          </a:r>
          <a:r>
            <a:rPr lang="ru-RU" sz="1400" u="sng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состояния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ИБ в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компании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b="1" u="sng" kern="1200" dirty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Категоризация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информационных ресурсов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Разработка регламентирующей документации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b="1" kern="1200" dirty="0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Разработка </a:t>
          </a:r>
          <a:r>
            <a:rPr lang="ru-RU" sz="1400" b="1" u="sng" kern="1200" dirty="0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методики </a:t>
          </a:r>
          <a:r>
            <a:rPr lang="ru-RU" sz="1400" b="1" kern="1200" dirty="0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классификации данных</a:t>
          </a:r>
          <a:endParaRPr lang="ru-RU" sz="1400" b="1" kern="1200" dirty="0">
            <a:solidFill>
              <a:srgbClr val="007D32"/>
            </a:solidFill>
            <a:latin typeface="Arial" pitchFamily="34" charset="0"/>
            <a:cs typeface="Arial" pitchFamily="34" charset="0"/>
          </a:endParaRPr>
        </a:p>
      </dsp:txBody>
      <dsp:txXfrm>
        <a:off x="2667" y="478200"/>
        <a:ext cx="2600343" cy="2334622"/>
      </dsp:txXfrm>
    </dsp:sp>
    <dsp:sp modelId="{4140F91B-0617-465B-8BE1-EEC74C9B567E}">
      <dsp:nvSpPr>
        <dsp:cNvPr id="0" name=""/>
        <dsp:cNvSpPr/>
      </dsp:nvSpPr>
      <dsp:spPr>
        <a:xfrm>
          <a:off x="2967058" y="35191"/>
          <a:ext cx="2600343" cy="443008"/>
        </a:xfrm>
        <a:prstGeom prst="rect">
          <a:avLst/>
        </a:prstGeom>
        <a:solidFill>
          <a:srgbClr val="007D32"/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DLP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967058" y="35191"/>
        <a:ext cx="2600343" cy="443008"/>
      </dsp:txXfrm>
    </dsp:sp>
    <dsp:sp modelId="{C077E1DA-EAC5-4115-92D7-024F59E5246F}">
      <dsp:nvSpPr>
        <dsp:cNvPr id="0" name=""/>
        <dsp:cNvSpPr/>
      </dsp:nvSpPr>
      <dsp:spPr>
        <a:xfrm>
          <a:off x="2967058" y="478200"/>
          <a:ext cx="2600343" cy="233462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64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Внедрение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ПО защиты от утечек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Настройка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ПО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в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соответст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вии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с разработанными регламентами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(вместе с клиентом)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Техническое сопровождение 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DLP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системы</a:t>
          </a:r>
        </a:p>
      </dsp:txBody>
      <dsp:txXfrm>
        <a:off x="2967058" y="478200"/>
        <a:ext cx="2600343" cy="2334622"/>
      </dsp:txXfrm>
    </dsp:sp>
    <dsp:sp modelId="{25198D8D-F5F8-41DC-AFD6-645B696E5E13}">
      <dsp:nvSpPr>
        <dsp:cNvPr id="0" name=""/>
        <dsp:cNvSpPr/>
      </dsp:nvSpPr>
      <dsp:spPr>
        <a:xfrm>
          <a:off x="5931450" y="35191"/>
          <a:ext cx="2600343" cy="443008"/>
        </a:xfrm>
        <a:prstGeom prst="rect">
          <a:avLst/>
        </a:prstGeom>
        <a:solidFill>
          <a:srgbClr val="007D32"/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Post-DLP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931450" y="35191"/>
        <a:ext cx="2600343" cy="443008"/>
      </dsp:txXfrm>
    </dsp:sp>
    <dsp:sp modelId="{32AA4F15-21BB-418D-A097-2110C8929582}">
      <dsp:nvSpPr>
        <dsp:cNvPr id="0" name=""/>
        <dsp:cNvSpPr/>
      </dsp:nvSpPr>
      <dsp:spPr>
        <a:xfrm>
          <a:off x="5931450" y="478200"/>
          <a:ext cx="2600343" cy="233462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64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Получение </a:t>
          </a:r>
          <a:r>
            <a:rPr lang="ru-RU" sz="1400" b="1" kern="1200" dirty="0" err="1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криминалистически</a:t>
          </a:r>
          <a:r>
            <a:rPr lang="ru-RU" sz="1400" b="1" kern="1200" dirty="0" smtClean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>
              <a:solidFill>
                <a:srgbClr val="007D32"/>
              </a:solidFill>
              <a:latin typeface="Arial" pitchFamily="34" charset="0"/>
              <a:cs typeface="Arial" pitchFamily="34" charset="0"/>
            </a:rPr>
            <a:t>правильных цифровых доказательств правонарушения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Сопровождение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внутренних расследований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Юридическое преследование злоумышленников</a:t>
          </a:r>
        </a:p>
      </dsp:txBody>
      <dsp:txXfrm>
        <a:off x="5931450" y="478200"/>
        <a:ext cx="2600343" cy="2334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BAE-82D1-4828-95EE-A5F38CECB6AA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655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655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57A9-1DDE-4B1B-9BEA-DA521F5DA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0F-21CD-4E1C-9797-5C913C413428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4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0DA3-EAD7-43E4-9D08-4BD28DE52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8D09A-2242-47E5-8143-17DD6F06EA6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этапы</a:t>
            </a:r>
            <a:r>
              <a:rPr lang="ru-RU" baseline="0" dirty="0" smtClean="0"/>
              <a:t> внедрение </a:t>
            </a:r>
            <a:r>
              <a:rPr lang="en-US" baseline="0" dirty="0" smtClean="0"/>
              <a:t>DLP</a:t>
            </a:r>
            <a:r>
              <a:rPr lang="ru-RU" baseline="0" dirty="0" smtClean="0"/>
              <a:t> системы связаны друг с другом. Это не означает, что они не могут существовать сами по себе. Могут! И это подтверждено практикой. НО, если правильно сделать </a:t>
            </a:r>
            <a:r>
              <a:rPr lang="en-US" baseline="0" dirty="0" err="1" smtClean="0"/>
              <a:t>PreDLP</a:t>
            </a:r>
            <a:r>
              <a:rPr lang="ru-RU" baseline="0" dirty="0" smtClean="0"/>
              <a:t> мы можем с уверенность говорить о успешности следующих этапов.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4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</a:pPr>
            <a:r>
              <a:rPr lang="ru-RU" sz="2000" b="0" dirty="0" smtClean="0"/>
              <a:t>Аудит состояния режима коммерческой тайны и порядка обращения с информацией, содержащей коммерческую тайну</a:t>
            </a:r>
          </a:p>
          <a:p>
            <a:pPr lvl="0">
              <a:spcAft>
                <a:spcPts val="600"/>
              </a:spcAft>
            </a:pPr>
            <a:r>
              <a:rPr lang="ru-RU" sz="2000" b="0" dirty="0" smtClean="0"/>
              <a:t>Категоризация информационных ресурсов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определение перечня информации, составляющей КТ Компании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определение перечня лиц, которым необходим доступ к КТ Компании в рамках выполнения служебных обязанностей</a:t>
            </a:r>
          </a:p>
          <a:p>
            <a:pPr lvl="0">
              <a:spcAft>
                <a:spcPts val="600"/>
              </a:spcAft>
            </a:pPr>
            <a:r>
              <a:rPr lang="ru-RU" sz="2000" b="0" dirty="0" smtClean="0"/>
              <a:t>Разработка рекомендаций и документации, необходимых для установления режима коммерческой тайны в Компании</a:t>
            </a:r>
          </a:p>
          <a:p>
            <a:pPr>
              <a:spcAft>
                <a:spcPts val="600"/>
              </a:spcAft>
            </a:pPr>
            <a:r>
              <a:rPr lang="ru-RU" sz="2000" b="0" dirty="0" smtClean="0"/>
              <a:t>Разработка рекомендаций по приведению установленного в Компании режима коммерческой тайны в соответствие с действующим законодательством и минимизации правовых рисков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47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Этап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ПостДЛП</a:t>
            </a:r>
            <a:r>
              <a:rPr lang="ru-RU" baseline="0" dirty="0" smtClean="0"/>
              <a:t> предназначен для проведения расследований, хранения информации, построение аналитический и статистических отчетов. Причем построение может быть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86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InfoWatch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модуль, осуществляющий контроль сетевых каналов передачи данных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InfoWatch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модуль для защиты рабочих станций, осуществляющий контроль печати и копирования документов на съемные носители, а также позволяющий производить контроль портов и съемных устройств.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InfoWatch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Crawler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модуль для контроля информации в общедоступных сетевых хранилищах и системах документооборота. Осуществляет сканирование и применение политик к информации, хранящейся «в покое».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InfoWatch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Forensic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специализированное хранилище, содержащее архив всех информационных потоков организации, в том числе нарушения политик безопасности и факты утечек конфиденциальной информации. Является юридически значимой доказательной базой при проведении расследования инцидента и в ходе судебных разбирательств.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Программные агенты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установленные на рабочих станциях, контролируют действия сотрудников. При сохранении документов на съемные носители агент создает идентичную копию этого документа, а при печати - его графическую копию. Созданные документы называются теневыми копиями. Теневые копии передаются на сервер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дальнейшего анализа.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Передача информации через сетевые каналы передачи данных (web-сервисы, почтовые и файловые сервера, сервисы мгновенных сообщений) осуществляется через сетевой шлюз и контролируется модулем сетевого перехвата, который также передает перехваченные данные на сервер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 InfoWatch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Crawler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сканирует общедоступные сетевые хранилища данных и системы документооборота и создает теневые копии найденных документов. Теневые копии передаются на сервер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дальнейшего анализа и применения политик.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Сервер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выполняет анализ полученных данных и автоматически выносит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ведикт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является ли операция нарушением политики безопасности. Если политика безопасности требует предотвращения передачи данных,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осуществляет блокирование выполнения операции. Все перехваченные данные и результаты их анализа сохраняются в InfoWatch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Forensic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54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Что-то мы забыли,</a:t>
            </a:r>
            <a:r>
              <a:rPr lang="ru-RU" baseline="0" dirty="0" smtClean="0"/>
              <a:t> либо специально, либо просто закрывали глаза, но по факту, давайте не будем друг другу врать у нас есть еще один канал передачи данных, который сейчас никак не контролируется. Это голос. Мы подумали и об этом. Наши раздумья привели нас к одной очень уважаемой компании- центру речевых технологий. И коллективный разум привел нас к схеме, что вы видите на экране.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Голос обрабатывается используя технологии ЦРТ, а уже отработанные данные поступают в ТМ, где уже происходит их обработка согласно правилам и политикам, установленным ранее. Более подробно о технологии распознавании речи Вам поведают специалисты ЦРТ в следующем докладе. А на сим я завершаю, спасибо за внимание, если будут вопросы, прошу к нам на стенд.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Инфовотч</a:t>
            </a:r>
            <a:r>
              <a:rPr lang="ru-RU" baseline="0" dirty="0" smtClean="0"/>
              <a:t> всегда была компанией связана с Информационной безопасностью. Родилась она в недрах ЛК, выросла на рынке сформированном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2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Собственно, в ориентации на бизнес и заключается канва DLP-систем – в отличие от других решений по безопасности, они защищают не операционную систему, не компьютер и не сетевые соединения. Они защищают бизнес компании в самом широком понимании этого слова. Они защищают ее конкурентоспособность, ее взаимоотношения с клиентами, партнерами и инвесторами.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смысле, DLP-системы гораздо ближе к комплексным бизнес-приложениям, нежели 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полукоробочным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корпоративным продуктам типа антивирусов и межсетевых экранов. Смежным аналогом DLP-системы являются продукты SAP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не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классические решения по безопасности.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позиционирование весьма нетипично для рынка информационной безопасности, и потому оно не могло появиться сразу. Сейчас же рынок осознал, что DLP-системы, которые разрабатываются и продаются как другие системы технологической безопасности, по сути обречены на вымирание.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перечисленных тезисов логично вытекают изменения в процессе внедрения DLP, которое должно идти "от бизнеса", а не "от технологий». Другими словами, внедрение DLP обязано коррелировать со стратегическими целями предприятия, его бизнес-процессами и организационной структурой. В процессе внедрения "от бизнеса" принимает активное участие топ-менеджмент, а залогом успешного проекта становится грамотно проведенная категоризации данных.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957"/>
            <a:ext cx="9144000" cy="68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3498"/>
            <a:ext cx="1653704" cy="120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2" y="2625328"/>
            <a:ext cx="4679949" cy="1264628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Сопроводительный текст</a:t>
            </a:r>
          </a:p>
          <a:p>
            <a:pPr lvl="0"/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2" y="1113588"/>
            <a:ext cx="7200899" cy="151174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 u="sng" baseline="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3659" y="4569972"/>
            <a:ext cx="6316749" cy="261342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20172" y="2625328"/>
            <a:ext cx="2052278" cy="1264628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5884"/>
            <a:ext cx="9142413" cy="217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495278"/>
            <a:ext cx="6777038" cy="456032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550" y="1059684"/>
            <a:ext cx="6777081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34507"/>
            <a:ext cx="6777038" cy="273848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7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971550" y="1059684"/>
            <a:ext cx="6777081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495278"/>
            <a:ext cx="6777038" cy="460772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34507"/>
            <a:ext cx="6777038" cy="273848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4717159"/>
            <a:ext cx="9142376" cy="3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1" y="1083493"/>
            <a:ext cx="2520951" cy="1620440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1" y="2927752"/>
            <a:ext cx="2520951" cy="1620441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971550" y="1059684"/>
            <a:ext cx="4440249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971550" y="495278"/>
            <a:ext cx="6777038" cy="460772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34507"/>
            <a:ext cx="6777038" cy="273848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4717159"/>
            <a:ext cx="9142376" cy="3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53"/>
            <a:ext cx="9142413" cy="51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2" y="951310"/>
            <a:ext cx="7200899" cy="118170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CriptoStorage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133010"/>
            <a:ext cx="4679948" cy="2059181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1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" y="2517024"/>
            <a:ext cx="9142413" cy="26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490508"/>
            <a:ext cx="6784919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34508"/>
            <a:ext cx="6784975" cy="2190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2" name="Text Placeholder 2"/>
          <p:cNvSpPr>
            <a:spLocks noGrp="1"/>
          </p:cNvSpPr>
          <p:nvPr>
            <p:ph idx="1"/>
          </p:nvPr>
        </p:nvSpPr>
        <p:spPr>
          <a:xfrm>
            <a:off x="971549" y="1092974"/>
            <a:ext cx="6784976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25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550" y="1092974"/>
            <a:ext cx="6784975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490508"/>
            <a:ext cx="6784920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34508"/>
            <a:ext cx="6784976" cy="2190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5842"/>
            <a:ext cx="9144000" cy="3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1" y="1092973"/>
            <a:ext cx="2520951" cy="162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1" y="2927752"/>
            <a:ext cx="2520951" cy="16204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490508"/>
            <a:ext cx="6784919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971550" y="134508"/>
            <a:ext cx="6784975" cy="2190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971550" y="1092974"/>
            <a:ext cx="4476763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5842"/>
            <a:ext cx="9144000" cy="3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9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413" cy="514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2" y="951309"/>
            <a:ext cx="4679949" cy="11817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KRIBRUM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133010"/>
            <a:ext cx="4679948" cy="2059181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37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2365"/>
            <a:ext cx="9142413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490508"/>
            <a:ext cx="6784919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34508"/>
            <a:ext cx="6784975" cy="2190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Placeholder 2"/>
          <p:cNvSpPr>
            <a:spLocks noGrp="1"/>
          </p:cNvSpPr>
          <p:nvPr>
            <p:ph idx="11"/>
          </p:nvPr>
        </p:nvSpPr>
        <p:spPr>
          <a:xfrm>
            <a:off x="971549" y="1092974"/>
            <a:ext cx="6784976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05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490508"/>
            <a:ext cx="6784920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4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34508"/>
            <a:ext cx="6784975" cy="2190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>
          <a:xfrm>
            <a:off x="971549" y="1092974"/>
            <a:ext cx="6784976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5842"/>
            <a:ext cx="9144000" cy="3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4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91"/>
            <a:ext cx="9143999" cy="514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1552" y="951310"/>
            <a:ext cx="7200899" cy="707673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1668594"/>
            <a:ext cx="4679948" cy="2523597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4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1" y="1120358"/>
            <a:ext cx="2520951" cy="162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1" y="2923011"/>
            <a:ext cx="2520951" cy="16204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idx="12"/>
          </p:nvPr>
        </p:nvSpPr>
        <p:spPr>
          <a:xfrm>
            <a:off x="971550" y="1092974"/>
            <a:ext cx="4476763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490508"/>
            <a:ext cx="6784920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34508"/>
            <a:ext cx="6784975" cy="2190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30" y="251741"/>
            <a:ext cx="1182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5842"/>
            <a:ext cx="9144000" cy="3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3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20172" y="2900299"/>
            <a:ext cx="2052278" cy="1264628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7457"/>
            <a:ext cx="9142413" cy="26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550" y="1087069"/>
            <a:ext cx="4679951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490508"/>
            <a:ext cx="6264275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51741"/>
            <a:ext cx="9261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968137" y="134541"/>
            <a:ext cx="6264275" cy="246429"/>
          </a:xfrm>
        </p:spPr>
        <p:txBody>
          <a:bodyPr>
            <a:noAutofit/>
          </a:bodyPr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400" b="1" i="0" u="none" strike="noStrike" kern="1200" cap="none" spc="0" normalizeH="0" baseline="0" noProof="0">
                <a:ln w="3175">
                  <a:noFill/>
                </a:ln>
                <a:solidFill>
                  <a:srgbClr val="0086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971550" y="1087069"/>
            <a:ext cx="6777081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490508"/>
            <a:ext cx="6784919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1" y="134541"/>
            <a:ext cx="6777081" cy="246429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9228"/>
            <a:ext cx="9144000" cy="3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51741"/>
            <a:ext cx="9261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1" y="1065589"/>
            <a:ext cx="2520951" cy="16204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1" y="2923011"/>
            <a:ext cx="2520951" cy="16204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490508"/>
            <a:ext cx="6784919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971550" y="134541"/>
            <a:ext cx="6784975" cy="246430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971549" y="1087069"/>
            <a:ext cx="4440250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9228"/>
            <a:ext cx="9144000" cy="3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51741"/>
            <a:ext cx="9261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807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490508"/>
            <a:ext cx="6784920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34508"/>
            <a:ext cx="6784975" cy="219046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7D32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971549" y="1087069"/>
            <a:ext cx="4440250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51741"/>
            <a:ext cx="9261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057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2507457"/>
            <a:ext cx="9132887" cy="26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490508"/>
            <a:ext cx="6784920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34508"/>
            <a:ext cx="6784976" cy="219046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8640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549" y="1087069"/>
            <a:ext cx="4440250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51741"/>
            <a:ext cx="9261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925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2035969"/>
            <a:ext cx="9132887" cy="310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490508"/>
            <a:ext cx="6784920" cy="4608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34508"/>
            <a:ext cx="6784976" cy="219046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8640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549" y="1087069"/>
            <a:ext cx="4440250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51741"/>
            <a:ext cx="9261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705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413" cy="514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2" y="951311"/>
            <a:ext cx="7200899" cy="11817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Traffic Monitor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133010"/>
            <a:ext cx="4679948" cy="2059181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3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195486"/>
            <a:ext cx="6942138" cy="593992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951310"/>
            <a:ext cx="7200900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4" r:id="rId3"/>
    <p:sldLayoutId id="2147483686" r:id="rId4"/>
    <p:sldLayoutId id="2147483699" r:id="rId5"/>
    <p:sldLayoutId id="2147483760" r:id="rId6"/>
    <p:sldLayoutId id="2147483761" r:id="rId7"/>
    <p:sldLayoutId id="2147483762" r:id="rId8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360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10"/>
        </a:buBlip>
        <a:tabLst>
          <a:tab pos="360000" algn="l"/>
          <a:tab pos="720000" algn="l"/>
          <a:tab pos="1080000" algn="l"/>
        </a:tabLst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352425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80000"/>
        <a:buFont typeface="Wingdings" pitchFamily="2" charset="2"/>
        <a:buChar char="l"/>
        <a:tabLst>
          <a:tab pos="360000" algn="l"/>
          <a:tab pos="720000" algn="l"/>
          <a:tab pos="1080000" algn="l"/>
        </a:tabLst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63538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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tabLst>
          <a:tab pos="360000" algn="l"/>
          <a:tab pos="720000" algn="l"/>
          <a:tab pos="1080000" algn="l"/>
        </a:tabLst>
        <a:defRPr sz="18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195486"/>
            <a:ext cx="6942138" cy="593992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71551" y="951310"/>
            <a:ext cx="7200900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9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5" r:id="rId2"/>
    <p:sldLayoutId id="2147483724" r:id="rId3"/>
    <p:sldLayoutId id="2147483729" r:id="rId4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6"/>
        </a:buBlip>
        <a:tabLst/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 typeface="Arial" pitchFamily="34" charset="0"/>
        <a:buChar char="•"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9C1981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9C1981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22" y="244046"/>
            <a:ext cx="6942138" cy="545432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pPr marL="0" marR="0" lvl="0" indent="0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EA5B0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551" y="951310"/>
            <a:ext cx="7200900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59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6" r:id="rId2"/>
    <p:sldLayoutId id="2147483736" r:id="rId3"/>
    <p:sldLayoutId id="2147483737" r:id="rId4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1071563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tabLst/>
        <a:defRPr sz="28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0" marR="0" indent="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None/>
        <a:tabLst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Tx/>
        <a:buBlip>
          <a:blip r:embed="rId6"/>
        </a:buBlip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EA5B0C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EA5B0C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195486"/>
            <a:ext cx="6942138" cy="593992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551" y="951310"/>
            <a:ext cx="7200900" cy="3511153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1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  <p:sldLayoutId id="2147483744" r:id="rId3"/>
    <p:sldLayoutId id="2147483745" r:id="rId4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0" marR="0" indent="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None/>
        <a:tabLst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Tx/>
        <a:buBlip>
          <a:blip r:embed="rId6"/>
        </a:buBlip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0E71B8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0E71B8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1037253" y="1511862"/>
            <a:ext cx="7596187" cy="68833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200" b="1" u="sng" kern="1200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sz="3800" dirty="0" smtClean="0"/>
              <a:t>Спасибо</a:t>
            </a:r>
            <a:r>
              <a:rPr lang="ru-RU" sz="3800" baseline="0" dirty="0" smtClean="0"/>
              <a:t> за внимание!</a:t>
            </a:r>
            <a:endParaRPr lang="ru-RU" sz="3800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34" y="465516"/>
            <a:ext cx="1438006" cy="9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971552" y="2535746"/>
            <a:ext cx="3454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D32"/>
                </a:solidFill>
              </a:rPr>
              <a:t>InfoWatch</a:t>
            </a:r>
          </a:p>
          <a:p>
            <a:endParaRPr lang="en-US" sz="1600" b="1" dirty="0" smtClean="0">
              <a:solidFill>
                <a:srgbClr val="007D32"/>
              </a:solidFill>
            </a:endParaRPr>
          </a:p>
          <a:p>
            <a:r>
              <a:rPr lang="en-US" sz="1600" dirty="0" smtClean="0">
                <a:solidFill>
                  <a:srgbClr val="007D32"/>
                </a:solidFill>
              </a:rPr>
              <a:t>www.infowatch.ru </a:t>
            </a:r>
          </a:p>
          <a:p>
            <a:r>
              <a:rPr lang="en-US" sz="1600" dirty="0" smtClean="0">
                <a:solidFill>
                  <a:srgbClr val="007D32"/>
                </a:solidFill>
              </a:rPr>
              <a:t>+7 495 22 900 22</a:t>
            </a:r>
            <a:endParaRPr lang="ru-RU" sz="1600" dirty="0">
              <a:solidFill>
                <a:srgbClr val="007D3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957"/>
            <a:ext cx="9144000" cy="68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40" y="951570"/>
            <a:ext cx="8553952" cy="1591604"/>
          </a:xfrm>
        </p:spPr>
        <p:txBody>
          <a:bodyPr>
            <a:noAutofit/>
          </a:bodyPr>
          <a:lstStyle/>
          <a:p>
            <a:r>
              <a:rPr lang="ru-RU" sz="4000" u="none" dirty="0" smtClean="0"/>
              <a:t>Технологии InfoWatch</a:t>
            </a:r>
            <a:r>
              <a:rPr lang="en-US" sz="4000" u="none" dirty="0" smtClean="0"/>
              <a:t/>
            </a:r>
            <a:br>
              <a:rPr lang="en-US" sz="4000" u="none" dirty="0" smtClean="0"/>
            </a:br>
            <a:r>
              <a:rPr lang="ru-RU" sz="4000" u="none" dirty="0" smtClean="0"/>
              <a:t>для </a:t>
            </a:r>
            <a:r>
              <a:rPr lang="ru-RU" sz="4000" u="none" dirty="0"/>
              <a:t>управления информационными потоками</a:t>
            </a:r>
            <a:endParaRPr lang="ru-RU" sz="4000" dirty="0">
              <a:solidFill>
                <a:srgbClr val="00864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0" y="4569972"/>
            <a:ext cx="9144000" cy="2613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020152" y="2931790"/>
            <a:ext cx="3906891" cy="743126"/>
          </a:xfrm>
        </p:spPr>
        <p:txBody>
          <a:bodyPr>
            <a:noAutofit/>
          </a:bodyPr>
          <a:lstStyle/>
          <a:p>
            <a:pPr marL="0" indent="0" algn="r">
              <a:tabLst>
                <a:tab pos="176213" algn="l"/>
                <a:tab pos="719138" algn="l"/>
                <a:tab pos="1079500" algn="l"/>
              </a:tabLst>
            </a:pPr>
            <a:r>
              <a:rPr lang="ru-RU" sz="2800" dirty="0" smtClean="0"/>
              <a:t>Левин Константин</a:t>
            </a:r>
          </a:p>
          <a:p>
            <a:pPr marL="0" indent="0" algn="r">
              <a:tabLst>
                <a:tab pos="176213" algn="l"/>
                <a:tab pos="719138" algn="l"/>
                <a:tab pos="1079500" algn="l"/>
              </a:tabLst>
            </a:pPr>
            <a:r>
              <a:rPr lang="ru-RU" b="0" dirty="0" smtClean="0"/>
              <a:t>Директор по продажам</a:t>
            </a:r>
          </a:p>
          <a:p>
            <a:pPr algn="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540" y="310749"/>
            <a:ext cx="7344816" cy="460801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Подход 4 – </a:t>
            </a:r>
            <a:r>
              <a:rPr lang="en-US" sz="3600" dirty="0" smtClean="0"/>
              <a:t>DLP </a:t>
            </a:r>
            <a:r>
              <a:rPr lang="ru-RU" sz="3600" dirty="0" smtClean="0"/>
              <a:t>для результата</a:t>
            </a:r>
            <a:endParaRPr lang="ru-RU" sz="3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741472" y="1165005"/>
            <a:ext cx="1512001" cy="1512001"/>
            <a:chOff x="2740530" y="-238092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6" name="Овал 5"/>
            <p:cNvSpPr/>
            <p:nvPr/>
          </p:nvSpPr>
          <p:spPr>
            <a:xfrm>
              <a:off x="2740530" y="-238092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2961957" y="-1666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Стратегия 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183001" y="2289655"/>
            <a:ext cx="744967" cy="349183"/>
            <a:chOff x="4182059" y="886558"/>
            <a:chExt cx="744967" cy="349183"/>
          </a:xfrm>
          <a:scene3d>
            <a:camera prst="orthographicFront"/>
            <a:lightRig rig="threePt" dir="t"/>
          </a:scene3d>
        </p:grpSpPr>
        <p:sp>
          <p:nvSpPr>
            <p:cNvPr id="10" name="Стрелка вправо 9"/>
            <p:cNvSpPr/>
            <p:nvPr/>
          </p:nvSpPr>
          <p:spPr>
            <a:xfrm rot="1630708">
              <a:off x="4182059" y="886558"/>
              <a:ext cx="744967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6"/>
            <p:cNvSpPr/>
            <p:nvPr/>
          </p:nvSpPr>
          <p:spPr>
            <a:xfrm rot="1630708">
              <a:off x="4187842" y="932471"/>
              <a:ext cx="640212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81341" y="2263731"/>
            <a:ext cx="1512001" cy="1512001"/>
            <a:chOff x="4880399" y="860634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13" name="Овал 12"/>
            <p:cNvSpPr/>
            <p:nvPr/>
          </p:nvSpPr>
          <p:spPr>
            <a:xfrm>
              <a:off x="4880399" y="860634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8"/>
            <p:cNvSpPr/>
            <p:nvPr/>
          </p:nvSpPr>
          <p:spPr>
            <a:xfrm>
              <a:off x="5101826" y="1082061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Люди 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206557" y="3389144"/>
            <a:ext cx="745556" cy="349183"/>
            <a:chOff x="4205615" y="1986047"/>
            <a:chExt cx="745556" cy="349183"/>
          </a:xfrm>
          <a:scene3d>
            <a:camera prst="orthographicFront"/>
            <a:lightRig rig="threePt" dir="t"/>
          </a:scene3d>
        </p:grpSpPr>
        <p:sp>
          <p:nvSpPr>
            <p:cNvPr id="16" name="Стрелка вправо 15"/>
            <p:cNvSpPr/>
            <p:nvPr/>
          </p:nvSpPr>
          <p:spPr>
            <a:xfrm rot="9167327">
              <a:off x="4205615" y="1986047"/>
              <a:ext cx="745556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10"/>
            <p:cNvSpPr/>
            <p:nvPr/>
          </p:nvSpPr>
          <p:spPr>
            <a:xfrm rot="19967327">
              <a:off x="4304573" y="2031933"/>
              <a:ext cx="640801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741472" y="3364005"/>
            <a:ext cx="1512001" cy="1512001"/>
            <a:chOff x="2740530" y="1960908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19" name="Овал 18"/>
            <p:cNvSpPr/>
            <p:nvPr/>
          </p:nvSpPr>
          <p:spPr>
            <a:xfrm>
              <a:off x="2740530" y="1960908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12"/>
            <p:cNvSpPr/>
            <p:nvPr/>
          </p:nvSpPr>
          <p:spPr>
            <a:xfrm>
              <a:off x="2961957" y="218233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Бизнес - процессы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8570" y="3370603"/>
            <a:ext cx="809737" cy="349183"/>
            <a:chOff x="2007628" y="1967506"/>
            <a:chExt cx="809737" cy="349183"/>
          </a:xfrm>
          <a:scene3d>
            <a:camera prst="orthographicFront"/>
            <a:lightRig rig="threePt" dir="t"/>
          </a:scene3d>
        </p:grpSpPr>
        <p:sp>
          <p:nvSpPr>
            <p:cNvPr id="22" name="Стрелка вправо 21"/>
            <p:cNvSpPr/>
            <p:nvPr/>
          </p:nvSpPr>
          <p:spPr>
            <a:xfrm rot="12476090">
              <a:off x="2007628" y="1967506"/>
              <a:ext cx="809737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14"/>
            <p:cNvSpPr/>
            <p:nvPr/>
          </p:nvSpPr>
          <p:spPr>
            <a:xfrm rot="23276090">
              <a:off x="2106280" y="2061880"/>
              <a:ext cx="704982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547664" y="2200735"/>
            <a:ext cx="1512001" cy="1512001"/>
            <a:chOff x="546722" y="797638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25" name="Овал 24"/>
            <p:cNvSpPr/>
            <p:nvPr/>
          </p:nvSpPr>
          <p:spPr>
            <a:xfrm>
              <a:off x="546722" y="797638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16"/>
            <p:cNvSpPr/>
            <p:nvPr/>
          </p:nvSpPr>
          <p:spPr>
            <a:xfrm>
              <a:off x="768149" y="101906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Технологии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07119" y="2270132"/>
            <a:ext cx="762102" cy="349183"/>
            <a:chOff x="2006177" y="867035"/>
            <a:chExt cx="762102" cy="349183"/>
          </a:xfrm>
          <a:scene3d>
            <a:camera prst="orthographicFront"/>
            <a:lightRig rig="threePt" dir="t"/>
          </a:scene3d>
        </p:grpSpPr>
        <p:sp>
          <p:nvSpPr>
            <p:cNvPr id="28" name="Стрелка вправо 27"/>
            <p:cNvSpPr/>
            <p:nvPr/>
          </p:nvSpPr>
          <p:spPr>
            <a:xfrm rot="20083636">
              <a:off x="2006177" y="867035"/>
              <a:ext cx="762102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18"/>
            <p:cNvSpPr/>
            <p:nvPr/>
          </p:nvSpPr>
          <p:spPr>
            <a:xfrm rot="20083636">
              <a:off x="2011190" y="959233"/>
              <a:ext cx="657347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858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59482"/>
            <a:ext cx="6784919" cy="460801"/>
          </a:xfrm>
        </p:spPr>
        <p:txBody>
          <a:bodyPr>
            <a:noAutofit/>
          </a:bodyPr>
          <a:lstStyle/>
          <a:p>
            <a:r>
              <a:rPr lang="ru-RU" sz="4400" dirty="0" smtClean="0"/>
              <a:t>Что защищать?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9572" y="1041580"/>
            <a:ext cx="6777081" cy="221424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2000" dirty="0"/>
              <a:t>Н</a:t>
            </a:r>
            <a:r>
              <a:rPr lang="ru-RU" sz="2000" dirty="0" smtClean="0"/>
              <a:t>ам известно: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2000" dirty="0" smtClean="0">
                <a:solidFill>
                  <a:srgbClr val="007D32"/>
                </a:solidFill>
              </a:rPr>
              <a:t>Договора (шаблоны, в работе, архивы)</a:t>
            </a:r>
            <a:endParaRPr lang="ru-RU" sz="2000" dirty="0">
              <a:solidFill>
                <a:srgbClr val="007D3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2000" dirty="0" smtClean="0">
                <a:solidFill>
                  <a:srgbClr val="007D32"/>
                </a:solidFill>
              </a:rPr>
              <a:t>Данные в бизнес-системах (</a:t>
            </a:r>
            <a:r>
              <a:rPr lang="en-US" sz="2000" dirty="0" smtClean="0">
                <a:solidFill>
                  <a:srgbClr val="007D32"/>
                </a:solidFill>
              </a:rPr>
              <a:t>CRM</a:t>
            </a:r>
            <a:r>
              <a:rPr lang="ru-RU" sz="2000" dirty="0" smtClean="0">
                <a:solidFill>
                  <a:srgbClr val="007D32"/>
                </a:solidFill>
              </a:rPr>
              <a:t>, </a:t>
            </a:r>
            <a:r>
              <a:rPr lang="en-US" sz="2000" dirty="0" smtClean="0">
                <a:solidFill>
                  <a:srgbClr val="007D32"/>
                </a:solidFill>
              </a:rPr>
              <a:t>ERP, </a:t>
            </a:r>
            <a:r>
              <a:rPr lang="ru-RU" sz="2000" dirty="0" smtClean="0">
                <a:solidFill>
                  <a:srgbClr val="007D32"/>
                </a:solidFill>
              </a:rPr>
              <a:t>документооборот, хранилища данных и т.д. 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2000" dirty="0" smtClean="0">
                <a:solidFill>
                  <a:srgbClr val="007D32"/>
                </a:solidFill>
              </a:rPr>
              <a:t>Персональные данные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2000" dirty="0" smtClean="0">
                <a:solidFill>
                  <a:srgbClr val="007D32"/>
                </a:solidFill>
              </a:rPr>
              <a:t>Интеллектуальная собственность</a:t>
            </a:r>
            <a:endParaRPr lang="en-US" sz="2000" dirty="0">
              <a:solidFill>
                <a:srgbClr val="007D32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0" y="3264827"/>
            <a:ext cx="9144000" cy="1431159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Autofit/>
          </a:bodyPr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Blip>
                <a:blip r:embed="rId3"/>
              </a:buBlip>
              <a:tabLst>
                <a:tab pos="360000" algn="l"/>
                <a:tab pos="720000" algn="l"/>
                <a:tab pos="1080000" algn="l"/>
              </a:tabLst>
              <a:defRPr sz="1600" b="1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352425" algn="l" defTabSz="360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80000"/>
              <a:buFont typeface="Wingdings" pitchFamily="2" charset="2"/>
              <a:buChar char="l"/>
              <a:tabLst>
                <a:tab pos="360000" algn="l"/>
                <a:tab pos="720000" algn="l"/>
                <a:tab pos="1080000" algn="l"/>
              </a:tabLst>
              <a:defRPr sz="1600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9500" indent="-363538" algn="l" defTabSz="648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"/>
              <a:defRPr sz="1600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9500" indent="-360363" algn="l" defTabSz="360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¢"/>
              <a:tabLst>
                <a:tab pos="360000" algn="l"/>
                <a:tab pos="720000" algn="l"/>
                <a:tab pos="1080000" algn="l"/>
              </a:tabLst>
              <a:defRPr sz="1800" kern="120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1563" indent="-174625" algn="l" defTabSz="648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¢"/>
              <a:defRPr sz="1800" kern="1200">
                <a:ln w="6350" cap="rnd">
                  <a:noFill/>
                </a:ln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950045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416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788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160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0" algn="ctr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3600" b="1" dirty="0" smtClean="0">
                <a:solidFill>
                  <a:srgbClr val="007D32"/>
                </a:solidFill>
              </a:rPr>
              <a:t>И это всего 20% данных!</a:t>
            </a:r>
          </a:p>
          <a:p>
            <a:pPr marL="360363" lvl="1" indent="0" algn="ctr">
              <a:spcBef>
                <a:spcPts val="0"/>
              </a:spcBef>
              <a:spcAft>
                <a:spcPts val="1800"/>
              </a:spcAft>
              <a:buNone/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3600" dirty="0"/>
              <a:t>Нам не известно – 80%</a:t>
            </a:r>
          </a:p>
          <a:p>
            <a:pPr marL="360363" lvl="1" indent="0" algn="ctr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endParaRPr lang="ru-RU" sz="3600" b="1" dirty="0" smtClean="0">
              <a:solidFill>
                <a:srgbClr val="00A84F"/>
              </a:solidFill>
            </a:endParaRPr>
          </a:p>
          <a:p>
            <a:pPr lvl="1" algn="ctr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endParaRPr lang="ru-RU" sz="3600" b="1" dirty="0">
              <a:solidFill>
                <a:srgbClr val="00A84F"/>
              </a:solidFill>
            </a:endParaRPr>
          </a:p>
          <a:p>
            <a:pPr lvl="1" algn="ctr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endParaRPr lang="ru-RU" sz="3600" b="1" dirty="0" smtClean="0">
              <a:solidFill>
                <a:srgbClr val="00A84F"/>
              </a:solidFill>
            </a:endParaRPr>
          </a:p>
          <a:p>
            <a:pPr lvl="1" algn="ctr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endParaRPr lang="ru-RU" sz="3600" b="1" dirty="0" smtClean="0">
              <a:solidFill>
                <a:srgbClr val="00A84F"/>
              </a:solidFill>
            </a:endParaRPr>
          </a:p>
          <a:p>
            <a:pPr lvl="1" algn="ctr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29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66733"/>
            <a:ext cx="6784919" cy="460801"/>
          </a:xfrm>
        </p:spPr>
        <p:txBody>
          <a:bodyPr>
            <a:noAutofit/>
          </a:bodyPr>
          <a:lstStyle/>
          <a:p>
            <a:r>
              <a:rPr lang="ru-RU" sz="4400" dirty="0" smtClean="0"/>
              <a:t>В чем сложности?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87574"/>
            <a:ext cx="8460940" cy="3511153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rgbClr val="007D32"/>
                </a:solidFill>
              </a:rPr>
              <a:t>В компании нет единого источника компетенции, чтобы определить какие именно данные нужно защищать</a:t>
            </a:r>
            <a:endParaRPr lang="en-US" sz="1800" b="0" dirty="0">
              <a:solidFill>
                <a:srgbClr val="007D32"/>
              </a:solidFill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1800" b="0" dirty="0"/>
              <a:t>Корпоративная информация </a:t>
            </a:r>
            <a:r>
              <a:rPr lang="ru-RU" sz="1800" b="0" dirty="0" smtClean="0"/>
              <a:t>сегодня: </a:t>
            </a:r>
            <a:endParaRPr lang="ru-RU" sz="1800" b="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ru-RU" sz="2400" dirty="0" smtClean="0">
                <a:solidFill>
                  <a:srgbClr val="007D32"/>
                </a:solidFill>
              </a:rPr>
              <a:t>8</a:t>
            </a:r>
            <a:r>
              <a:rPr lang="en-US" sz="2400" dirty="0" smtClean="0">
                <a:solidFill>
                  <a:srgbClr val="007D32"/>
                </a:solidFill>
              </a:rPr>
              <a:t>0</a:t>
            </a:r>
            <a:r>
              <a:rPr lang="en-US" sz="2400" dirty="0">
                <a:solidFill>
                  <a:srgbClr val="007D32"/>
                </a:solidFill>
              </a:rPr>
              <a:t>% </a:t>
            </a:r>
            <a:r>
              <a:rPr lang="ru-RU" sz="2400" dirty="0" smtClean="0">
                <a:solidFill>
                  <a:srgbClr val="007D32"/>
                </a:solidFill>
              </a:rPr>
              <a:t>не </a:t>
            </a:r>
            <a:r>
              <a:rPr lang="ru-RU" sz="2400" dirty="0" smtClean="0"/>
              <a:t>структурировано</a:t>
            </a:r>
            <a:endParaRPr lang="ru-RU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en-US" sz="2400" dirty="0" smtClean="0">
                <a:solidFill>
                  <a:srgbClr val="007D32"/>
                </a:solidFill>
              </a:rPr>
              <a:t>10%</a:t>
            </a:r>
            <a:r>
              <a:rPr lang="ru-RU" sz="2400" dirty="0" smtClean="0">
                <a:solidFill>
                  <a:srgbClr val="007D32"/>
                </a:solidFill>
              </a:rPr>
              <a:t>+</a:t>
            </a:r>
            <a:r>
              <a:rPr lang="en-US" sz="2400" dirty="0" smtClean="0">
                <a:solidFill>
                  <a:srgbClr val="00A84F"/>
                </a:solidFill>
              </a:rPr>
              <a:t> </a:t>
            </a:r>
            <a:r>
              <a:rPr lang="ru-RU" sz="2400" dirty="0"/>
              <a:t>изменяется </a:t>
            </a:r>
            <a:r>
              <a:rPr lang="ru-RU" sz="2400" dirty="0" smtClean="0"/>
              <a:t>ежедневно</a:t>
            </a:r>
            <a:endParaRPr lang="ru-RU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en-US" sz="2400" dirty="0" smtClean="0">
                <a:solidFill>
                  <a:srgbClr val="007D32"/>
                </a:solidFill>
              </a:rPr>
              <a:t>10</a:t>
            </a:r>
            <a:r>
              <a:rPr lang="en-US" sz="2400" dirty="0">
                <a:solidFill>
                  <a:srgbClr val="007D32"/>
                </a:solidFill>
              </a:rPr>
              <a:t>% </a:t>
            </a:r>
            <a:r>
              <a:rPr lang="ru-RU" sz="2400" dirty="0"/>
              <a:t>создается заново («</a:t>
            </a:r>
            <a:r>
              <a:rPr lang="en-US" sz="2400" dirty="0"/>
              <a:t>zero day documents</a:t>
            </a:r>
            <a:r>
              <a:rPr lang="ru-RU" sz="2400" dirty="0" smtClean="0"/>
              <a:t>»)</a:t>
            </a:r>
            <a:endParaRPr lang="ru-RU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B344"/>
              </a:buClr>
              <a:tabLst>
                <a:tab pos="395288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</a:tabLst>
            </a:pPr>
            <a:r>
              <a:rPr lang="en-US" sz="2400" dirty="0" smtClean="0">
                <a:solidFill>
                  <a:srgbClr val="007D32"/>
                </a:solidFill>
              </a:rPr>
              <a:t>30</a:t>
            </a:r>
            <a:r>
              <a:rPr lang="en-US" sz="2400" dirty="0">
                <a:solidFill>
                  <a:srgbClr val="007D32"/>
                </a:solidFill>
              </a:rPr>
              <a:t>% </a:t>
            </a:r>
            <a:r>
              <a:rPr lang="ru-RU" sz="2400" dirty="0"/>
              <a:t>не являются </a:t>
            </a:r>
            <a:r>
              <a:rPr lang="ru-RU" sz="2400" dirty="0" smtClean="0"/>
              <a:t>«полностью конфиденциальными</a:t>
            </a:r>
            <a:r>
              <a:rPr lang="ru-RU" sz="2400" dirty="0"/>
              <a:t>»</a:t>
            </a:r>
            <a:endParaRPr lang="ru-RU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80112" y="4334431"/>
            <a:ext cx="3320438" cy="263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данным Аналитического центра 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InfoWatch 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195912" y="1081423"/>
            <a:ext cx="2245257" cy="48605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E71B8"/>
                </a:solidFill>
              </a:rPr>
              <a:t>ИБ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84068" y="1810071"/>
            <a:ext cx="2257100" cy="48605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E71B8"/>
                </a:solidFill>
              </a:rPr>
              <a:t>Бизнес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94725"/>
            <a:ext cx="6784919" cy="460801"/>
          </a:xfrm>
        </p:spPr>
        <p:txBody>
          <a:bodyPr>
            <a:noAutofit/>
          </a:bodyPr>
          <a:lstStyle/>
          <a:p>
            <a:r>
              <a:rPr lang="ru-RU" sz="4400" dirty="0" smtClean="0"/>
              <a:t>От задачи к технологии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032579"/>
            <a:ext cx="3168352" cy="486054"/>
          </a:xfrm>
          <a:prstGeom prst="rect">
            <a:avLst/>
          </a:prstGeom>
          <a:solidFill>
            <a:schemeClr val="bg1">
              <a:lumMod val="85000"/>
            </a:schemeClr>
          </a:solidFill>
          <a:ln w="412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D32"/>
                </a:solidFill>
              </a:rPr>
              <a:t>Категорирование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680651"/>
            <a:ext cx="3168352" cy="486054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D32"/>
                </a:solidFill>
              </a:rPr>
              <a:t>Структурирование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6695" y="2301720"/>
            <a:ext cx="3168352" cy="486054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32"/>
                </a:solidFill>
              </a:rPr>
              <a:t>DLP (i)</a:t>
            </a:r>
            <a:endParaRPr lang="ru-RU" dirty="0">
              <a:solidFill>
                <a:srgbClr val="007D3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705876"/>
            <a:ext cx="3168352" cy="48605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32"/>
                </a:solidFill>
              </a:rPr>
              <a:t>Forensic</a:t>
            </a:r>
            <a:endParaRPr lang="ru-RU" dirty="0">
              <a:solidFill>
                <a:srgbClr val="007D3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5912" y="3763662"/>
            <a:ext cx="2261872" cy="48605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E71B8"/>
                </a:solidFill>
              </a:rPr>
              <a:t>ИТ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4068" y="2463738"/>
            <a:ext cx="2273716" cy="48605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E71B8"/>
                </a:solidFill>
              </a:rPr>
              <a:t>ЭБ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67453" y="3136764"/>
            <a:ext cx="2273716" cy="48605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E71B8"/>
                </a:solidFill>
              </a:rPr>
              <a:t>Анализ Рисков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5517" y="985726"/>
            <a:ext cx="4139481" cy="1253328"/>
          </a:xfrm>
          <a:prstGeom prst="rect">
            <a:avLst/>
          </a:prstGeom>
          <a:gradFill flip="none" rotWithShape="1">
            <a:gsLst>
              <a:gs pos="0">
                <a:srgbClr val="007D32">
                  <a:tint val="66000"/>
                  <a:satMod val="160000"/>
                </a:srgbClr>
              </a:gs>
              <a:gs pos="54000">
                <a:srgbClr val="007D32">
                  <a:tint val="44500"/>
                  <a:satMod val="160000"/>
                  <a:alpha val="65000"/>
                </a:srgbClr>
              </a:gs>
              <a:gs pos="100000">
                <a:srgbClr val="007D32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7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D32"/>
                </a:solidFill>
              </a:rPr>
              <a:t>Pre-DLP</a:t>
            </a:r>
            <a:endParaRPr lang="ru-RU" sz="4000" b="1" dirty="0">
              <a:solidFill>
                <a:srgbClr val="007D3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485" y="2949792"/>
            <a:ext cx="3168352" cy="486054"/>
          </a:xfrm>
          <a:prstGeom prst="rect">
            <a:avLst/>
          </a:prstGeom>
          <a:solidFill>
            <a:schemeClr val="bg1">
              <a:lumMod val="65000"/>
            </a:schemeClr>
          </a:solidFill>
          <a:ln w="412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D32"/>
                </a:solidFill>
              </a:rPr>
              <a:t>Compliance</a:t>
            </a:r>
            <a:endParaRPr lang="ru-RU" dirty="0">
              <a:solidFill>
                <a:srgbClr val="007D3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1131" y="2296125"/>
            <a:ext cx="4158939" cy="1253328"/>
          </a:xfrm>
          <a:prstGeom prst="rect">
            <a:avLst/>
          </a:prstGeom>
          <a:gradFill flip="none" rotWithShape="1">
            <a:gsLst>
              <a:gs pos="22000">
                <a:srgbClr val="007D32">
                  <a:tint val="66000"/>
                  <a:satMod val="160000"/>
                  <a:alpha val="72000"/>
                </a:srgbClr>
              </a:gs>
              <a:gs pos="55000">
                <a:srgbClr val="007D32">
                  <a:tint val="44500"/>
                  <a:satMod val="160000"/>
                  <a:alpha val="75000"/>
                </a:srgbClr>
              </a:gs>
              <a:gs pos="100000">
                <a:srgbClr val="007D32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7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D32"/>
                </a:solidFill>
              </a:rPr>
              <a:t>DLP</a:t>
            </a:r>
            <a:endParaRPr lang="ru-RU" sz="4000" b="1" dirty="0">
              <a:solidFill>
                <a:srgbClr val="007D3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5517" y="3632426"/>
            <a:ext cx="4139481" cy="1058877"/>
          </a:xfrm>
          <a:prstGeom prst="rect">
            <a:avLst/>
          </a:prstGeom>
          <a:gradFill flip="none" rotWithShape="1">
            <a:gsLst>
              <a:gs pos="49000">
                <a:srgbClr val="007D32">
                  <a:tint val="66000"/>
                  <a:satMod val="160000"/>
                  <a:alpha val="68000"/>
                </a:srgbClr>
              </a:gs>
              <a:gs pos="90000">
                <a:srgbClr val="007D32">
                  <a:tint val="44500"/>
                  <a:satMod val="160000"/>
                </a:srgbClr>
              </a:gs>
              <a:gs pos="100000">
                <a:srgbClr val="007D32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7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D32"/>
                </a:solidFill>
              </a:rPr>
              <a:t>Post-DLP</a:t>
            </a:r>
            <a:endParaRPr lang="ru-RU" sz="4000" b="1" dirty="0">
              <a:solidFill>
                <a:srgbClr val="007D3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00990" y="987574"/>
            <a:ext cx="955487" cy="3705578"/>
          </a:xfrm>
          <a:prstGeom prst="rect">
            <a:avLst/>
          </a:prstGeom>
          <a:noFill/>
          <a:ln w="41275">
            <a:solidFill>
              <a:srgbClr val="007D3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>
                <a:solidFill>
                  <a:srgbClr val="007D32"/>
                </a:solidFill>
              </a:rPr>
              <a:t>Технологии</a:t>
            </a:r>
            <a:endParaRPr lang="ru-RU" sz="4000" b="1" dirty="0">
              <a:solidFill>
                <a:srgbClr val="007D32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031940" y="2486283"/>
            <a:ext cx="972108" cy="697535"/>
          </a:xfrm>
          <a:prstGeom prst="rightArrow">
            <a:avLst/>
          </a:prstGeom>
          <a:solidFill>
            <a:schemeClr val="bg1"/>
          </a:solidFill>
          <a:ln w="41275">
            <a:solidFill>
              <a:srgbClr val="007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6" grpId="0" animBg="1"/>
      <p:bldP spid="8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7" grpId="0" animBg="1"/>
      <p:bldP spid="29" grpId="0" animBg="1"/>
      <p:bldP spid="30" grpId="0" animBg="1"/>
      <p:bldP spid="3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60500" y="846511"/>
            <a:ext cx="5915105" cy="8489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D3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477" y="1647822"/>
            <a:ext cx="4043362" cy="8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25" y="1647822"/>
            <a:ext cx="4043362" cy="8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2126" y="87474"/>
            <a:ext cx="7256505" cy="460801"/>
          </a:xfrm>
        </p:spPr>
        <p:txBody>
          <a:bodyPr>
            <a:noAutofit/>
          </a:bodyPr>
          <a:lstStyle/>
          <a:p>
            <a:r>
              <a:rPr lang="en-US" sz="4000" dirty="0" smtClean="0"/>
              <a:t>DLP – </a:t>
            </a:r>
            <a:r>
              <a:rPr lang="ru-RU" sz="4000" dirty="0" smtClean="0"/>
              <a:t>комплексный подход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9771" y="928665"/>
            <a:ext cx="1825650" cy="6846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8640"/>
                </a:solidFill>
                <a:latin typeface="Arial" pitchFamily="34" charset="0"/>
                <a:cs typeface="Arial" pitchFamily="34" charset="0"/>
              </a:rPr>
              <a:t>DLP</a:t>
            </a:r>
            <a:endParaRPr lang="ru-RU" sz="4800" b="1" dirty="0">
              <a:solidFill>
                <a:srgbClr val="00864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44572000"/>
              </p:ext>
            </p:extLst>
          </p:nvPr>
        </p:nvGraphicFramePr>
        <p:xfrm>
          <a:off x="329112" y="1969286"/>
          <a:ext cx="8534461" cy="28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5421" y="928665"/>
            <a:ext cx="1232744" cy="68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9518" y="1004915"/>
            <a:ext cx="8626978" cy="3511153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2000" b="0" dirty="0" smtClean="0"/>
              <a:t>Аудит состояния режима коммерческой тайны и порядка обращения с информацией, содержащей коммерческую тайну</a:t>
            </a:r>
          </a:p>
          <a:p>
            <a:pPr lvl="0">
              <a:spcAft>
                <a:spcPts val="600"/>
              </a:spcAft>
            </a:pPr>
            <a:r>
              <a:rPr lang="ru-RU" sz="2000" b="0" dirty="0" smtClean="0"/>
              <a:t>Категоризация информационных ресурсов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определение перечня информации, составляющей КТ Компании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определение перечня лиц, которым необходим доступ к КТ Компании в рамках выполнения служебных обязанностей</a:t>
            </a:r>
          </a:p>
          <a:p>
            <a:pPr lvl="0">
              <a:spcAft>
                <a:spcPts val="600"/>
              </a:spcAft>
            </a:pPr>
            <a:r>
              <a:rPr lang="ru-RU" sz="2000" b="0" dirty="0" smtClean="0"/>
              <a:t>Разработка рекомендаций и документации, необходимых для установления режима коммерческой тайны в Компании</a:t>
            </a:r>
          </a:p>
          <a:p>
            <a:pPr>
              <a:spcAft>
                <a:spcPts val="600"/>
              </a:spcAft>
            </a:pPr>
            <a:r>
              <a:rPr lang="ru-RU" sz="2000" b="0" dirty="0" smtClean="0"/>
              <a:t>Разработка рекомендаций по приведению установленного в Компании режима коммерческой тайны в соответствие с действующим законодательством и минимизации правовых рисков</a:t>
            </a:r>
            <a:endParaRPr lang="ru-RU" sz="2000" b="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09518" y="195486"/>
            <a:ext cx="2160000" cy="573501"/>
            <a:chOff x="2667" y="111861"/>
            <a:chExt cx="2600343" cy="460800"/>
          </a:xfrm>
          <a:scene3d>
            <a:camera prst="orthographicFront"/>
            <a:lightRig rig="threePt" dir="t"/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2667" y="111861"/>
              <a:ext cx="2600343" cy="460800"/>
            </a:xfrm>
            <a:prstGeom prst="rect">
              <a:avLst/>
            </a:prstGeom>
            <a:solidFill>
              <a:srgbClr val="007D32"/>
            </a:solidFill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667" y="111861"/>
              <a:ext cx="2600343" cy="460800"/>
            </a:xfrm>
            <a:prstGeom prst="rect">
              <a:avLst/>
            </a:prstGeom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Pre-DLP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709837" y="195486"/>
            <a:ext cx="2160000" cy="573501"/>
            <a:chOff x="2967058" y="111861"/>
            <a:chExt cx="2600343" cy="460800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994779" y="195486"/>
            <a:ext cx="2160000" cy="573501"/>
            <a:chOff x="2967058" y="111861"/>
            <a:chExt cx="2600343" cy="460800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Post-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54095" y="67565"/>
            <a:ext cx="3032522" cy="31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003" y="833366"/>
            <a:ext cx="7521678" cy="125969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0" dirty="0" smtClean="0"/>
              <a:t>тонкая настройка правил  обработки и блокирования трафика на основе регламентирующих документов и категоризации информации</a:t>
            </a:r>
            <a:endParaRPr lang="en-US" sz="2000" b="0" dirty="0" smtClean="0"/>
          </a:p>
          <a:p>
            <a:pPr>
              <a:spcAft>
                <a:spcPts val="600"/>
              </a:spcAft>
            </a:pPr>
            <a:r>
              <a:rPr lang="ru-RU" sz="2000" b="0" dirty="0" smtClean="0"/>
              <a:t>соответствие регламентам, принятым в компании</a:t>
            </a:r>
            <a:endParaRPr lang="en-US" sz="2000" b="0" dirty="0" smtClean="0"/>
          </a:p>
          <a:p>
            <a:pPr>
              <a:spcAft>
                <a:spcPts val="600"/>
              </a:spcAft>
            </a:pPr>
            <a:r>
              <a:rPr lang="ru-RU" sz="2000" b="0" dirty="0" smtClean="0"/>
              <a:t>минимизация ложных срабатываний DLP-систем</a:t>
            </a:r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996208" y="121362"/>
            <a:ext cx="2160000" cy="569309"/>
            <a:chOff x="2667" y="111861"/>
            <a:chExt cx="2600343" cy="460800"/>
          </a:xfrm>
          <a:scene3d>
            <a:camera prst="orthographicFront"/>
            <a:lightRig rig="threePt" dir="t"/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2667" y="111861"/>
              <a:ext cx="2600343" cy="460800"/>
            </a:xfrm>
            <a:prstGeom prst="rect">
              <a:avLst/>
            </a:prstGeom>
            <a:solidFill>
              <a:srgbClr val="007D32"/>
            </a:solidFill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2667" y="111861"/>
              <a:ext cx="2600343" cy="460800"/>
            </a:xfrm>
            <a:prstGeom prst="rect">
              <a:avLst/>
            </a:prstGeom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Pre-DLP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065442" y="2751770"/>
            <a:ext cx="2160000" cy="604615"/>
            <a:chOff x="2967058" y="111861"/>
            <a:chExt cx="2600343" cy="460800"/>
          </a:xfrm>
          <a:solidFill>
            <a:srgbClr val="007D32"/>
          </a:solidFill>
          <a:scene3d>
            <a:camera prst="orthographicFront"/>
            <a:lightRig rig="threeP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8004" y="3464299"/>
            <a:ext cx="80425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360000">
              <a:spcBef>
                <a:spcPct val="20000"/>
              </a:spcBef>
              <a:spcAft>
                <a:spcPts val="600"/>
              </a:spcAft>
              <a:buClr>
                <a:srgbClr val="008640"/>
              </a:buClr>
              <a:buSzPct val="90000"/>
              <a:buBlip>
                <a:blip r:embed="rId3"/>
              </a:buBlip>
              <a:tabLst>
                <a:tab pos="360000" algn="l"/>
                <a:tab pos="720000" algn="l"/>
                <a:tab pos="1080000" algn="l"/>
              </a:tabLst>
            </a:pPr>
            <a:r>
              <a:rPr lang="ru-RU" sz="2000" dirty="0" smtClean="0">
                <a:ln w="6350" cap="rnd">
                  <a:noFill/>
                </a:ln>
                <a:latin typeface="Arial" pitchFamily="34" charset="0"/>
                <a:cs typeface="Arial" pitchFamily="34" charset="0"/>
              </a:rPr>
              <a:t>программный продукт InfoWatch </a:t>
            </a:r>
            <a:r>
              <a:rPr lang="en-US" sz="2000" dirty="0" smtClean="0">
                <a:ln w="6350" cap="rnd">
                  <a:noFill/>
                </a:ln>
                <a:latin typeface="Arial" pitchFamily="34" charset="0"/>
                <a:cs typeface="Arial" pitchFamily="34" charset="0"/>
              </a:rPr>
              <a:t>Traffic Monitor</a:t>
            </a:r>
            <a:r>
              <a:rPr lang="ru-RU" sz="2000" dirty="0" smtClean="0">
                <a:ln w="6350" cap="rnd">
                  <a:noFill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n w="6350" cap="rnd">
                  <a:noFill/>
                </a:ln>
                <a:latin typeface="Arial" pitchFamily="34" charset="0"/>
                <a:cs typeface="Arial" pitchFamily="34" charset="0"/>
              </a:rPr>
              <a:t>Enterprise</a:t>
            </a:r>
            <a:r>
              <a:rPr lang="ru-RU" sz="2000" dirty="0" smtClean="0">
                <a:ln w="6350" cap="rnd">
                  <a:noFill/>
                </a:ln>
                <a:latin typeface="Arial" pitchFamily="34" charset="0"/>
                <a:cs typeface="Arial" pitchFamily="34" charset="0"/>
              </a:rPr>
              <a:t> обеспечивает комплексный контроль потоков движения корпоративной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6031" y="901280"/>
            <a:ext cx="2628936" cy="712004"/>
          </a:xfrm>
          <a:prstGeom prst="rect">
            <a:avLst/>
          </a:prstGeom>
          <a:solidFill>
            <a:srgbClr val="008640"/>
          </a:solidFill>
          <a:ln>
            <a:solidFill>
              <a:srgbClr val="008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Перехват трафика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7367" y="901280"/>
            <a:ext cx="2670150" cy="712004"/>
          </a:xfrm>
          <a:prstGeom prst="rect">
            <a:avLst/>
          </a:prstGeom>
          <a:solidFill>
            <a:srgbClr val="008640"/>
          </a:solidFill>
          <a:ln>
            <a:solidFill>
              <a:srgbClr val="008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Многофакторный анализ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9266" y="901280"/>
            <a:ext cx="2695216" cy="712004"/>
          </a:xfrm>
          <a:prstGeom prst="rect">
            <a:avLst/>
          </a:prstGeom>
          <a:solidFill>
            <a:srgbClr val="008640"/>
          </a:solidFill>
          <a:ln>
            <a:solidFill>
              <a:srgbClr val="008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Легитимное хранилище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7464" y="1695438"/>
            <a:ext cx="3008692" cy="30791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Arial" pitchFamily="34" charset="0"/>
                <a:cs typeface="Arial" pitchFamily="34" charset="0"/>
              </a:rPr>
              <a:t>Автоматическая категоризация перехваченных </a:t>
            </a:r>
            <a:r>
              <a:rPr lang="ru-RU" sz="1600" kern="1200" dirty="0" smtClean="0">
                <a:latin typeface="Arial" pitchFamily="34" charset="0"/>
                <a:cs typeface="Arial" pitchFamily="34" charset="0"/>
              </a:rPr>
              <a:t>данных</a:t>
            </a:r>
            <a:endParaRPr lang="ru-RU" sz="1600" kern="1200" dirty="0">
              <a:latin typeface="Arial" pitchFamily="34" charset="0"/>
              <a:cs typeface="Arial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latin typeface="Arial" pitchFamily="34" charset="0"/>
                <a:cs typeface="Arial" pitchFamily="34" charset="0"/>
              </a:rPr>
              <a:t>Точное </a:t>
            </a:r>
            <a:r>
              <a:rPr lang="ru-RU" sz="1600" kern="1200" dirty="0">
                <a:latin typeface="Arial" pitchFamily="34" charset="0"/>
                <a:cs typeface="Arial" pitchFamily="34" charset="0"/>
              </a:rPr>
              <a:t>определение отправителя/получателей данных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Arial" pitchFamily="34" charset="0"/>
                <a:cs typeface="Arial" pitchFamily="34" charset="0"/>
              </a:rPr>
              <a:t>Оптическое распознавание отсканированных </a:t>
            </a:r>
            <a:r>
              <a:rPr lang="ru-RU" sz="1600" kern="1200" dirty="0" smtClean="0">
                <a:latin typeface="Arial" pitchFamily="34" charset="0"/>
                <a:cs typeface="Arial" pitchFamily="34" charset="0"/>
              </a:rPr>
              <a:t>документов (</a:t>
            </a:r>
            <a:r>
              <a:rPr lang="en-US" sz="1600" kern="1200" dirty="0" smtClean="0">
                <a:latin typeface="Arial" pitchFamily="34" charset="0"/>
                <a:cs typeface="Arial" pitchFamily="34" charset="0"/>
              </a:rPr>
              <a:t>OCR</a:t>
            </a:r>
            <a:r>
              <a:rPr lang="ru-RU" sz="1600" kern="12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kern="1200" dirty="0">
              <a:latin typeface="Arial" pitchFamily="34" charset="0"/>
              <a:cs typeface="Arial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Arial" pitchFamily="34" charset="0"/>
                <a:cs typeface="Arial" pitchFamily="34" charset="0"/>
              </a:rPr>
              <a:t>Блокирование </a:t>
            </a:r>
            <a:r>
              <a:rPr lang="en-US" sz="160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1200" dirty="0">
                <a:latin typeface="Arial" pitchFamily="34" charset="0"/>
                <a:cs typeface="Arial" pitchFamily="34" charset="0"/>
              </a:rPr>
              <a:t>передачи </a:t>
            </a:r>
            <a:r>
              <a:rPr lang="ru-RU" sz="1600" kern="1200" dirty="0" smtClean="0">
                <a:latin typeface="Arial" pitchFamily="34" charset="0"/>
                <a:cs typeface="Arial" pitchFamily="34" charset="0"/>
              </a:rPr>
              <a:t>данных</a:t>
            </a:r>
            <a:endParaRPr lang="en-US" sz="1600" kern="12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SIEM Adapters</a:t>
            </a:r>
            <a:endParaRPr lang="ru-RU" sz="16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9033" y="1695438"/>
            <a:ext cx="2921040" cy="16123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Arial" pitchFamily="34" charset="0"/>
                <a:cs typeface="Arial" pitchFamily="34" charset="0"/>
              </a:rPr>
              <a:t>Юридически  легитимное хранение исходных данных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Arial" pitchFamily="34" charset="0"/>
                <a:cs typeface="Arial" pitchFamily="34" charset="0"/>
              </a:rPr>
              <a:t>Неограниченный объем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Arial" pitchFamily="34" charset="0"/>
                <a:cs typeface="Arial" pitchFamily="34" charset="0"/>
              </a:rPr>
              <a:t>Полнотекстовый поиск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>
                <a:latin typeface="Arial" pitchFamily="34" charset="0"/>
                <a:cs typeface="Arial" pitchFamily="34" charset="0"/>
              </a:rPr>
              <a:t>Отчетность по инцидента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2544" y="1765555"/>
            <a:ext cx="219078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SMTP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HTTP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HTTPS, ICAP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ICQ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Skype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Jabber,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Gtalk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Mail.ru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агент,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Lync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FTP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Печать 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Копирование на съемные носители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Microsoft OCS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09518" y="195486"/>
            <a:ext cx="2160000" cy="573501"/>
            <a:chOff x="2667" y="111861"/>
            <a:chExt cx="2600343" cy="460800"/>
          </a:xfrm>
          <a:scene3d>
            <a:camera prst="orthographicFront"/>
            <a:lightRig rig="threeP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2667" y="111861"/>
              <a:ext cx="2600343" cy="460800"/>
            </a:xfrm>
            <a:prstGeom prst="rect">
              <a:avLst/>
            </a:prstGeom>
            <a:solidFill>
              <a:srgbClr val="007D32"/>
            </a:solidFill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667" y="111861"/>
              <a:ext cx="2600343" cy="460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Pre-DLP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709837" y="195486"/>
            <a:ext cx="2160000" cy="573501"/>
            <a:chOff x="2967058" y="111861"/>
            <a:chExt cx="2600343" cy="460800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solidFill>
              <a:srgbClr val="007D32"/>
            </a:solidFill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994779" y="195486"/>
            <a:ext cx="2160000" cy="573501"/>
            <a:chOff x="2967058" y="111861"/>
            <a:chExt cx="2600343" cy="460800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9" name="Прямоугольник 28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Post-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7524" y="906565"/>
            <a:ext cx="8856476" cy="37174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b="0" dirty="0" smtClean="0"/>
              <a:t>Автоматический сбор цифровых доказательств в распределенных сетевых корпоративных средах с  учётом правовых особенностей Государства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b="0" dirty="0" smtClean="0"/>
              <a:t>Оперативное отслеживание состояния информационной безопасности с помощью системы отчетности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800" b="0" dirty="0" smtClean="0"/>
              <a:t>Выявление «инсайдеров», лиц, занимающихся промышленным шпионажем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b="0" dirty="0" smtClean="0"/>
              <a:t>Обнаружение сетевых аномалий и корреляция инцидентов </a:t>
            </a:r>
            <a:r>
              <a:rPr lang="en-US" sz="1800" b="0" dirty="0" smtClean="0"/>
              <a:t>DLP</a:t>
            </a:r>
            <a:endParaRPr lang="ru-RU" sz="1800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b="0" dirty="0" smtClean="0"/>
              <a:t>Неограниченный объем хранения собранных данных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800" b="0" dirty="0" smtClean="0"/>
              <a:t>Поддержка, </a:t>
            </a:r>
            <a:r>
              <a:rPr lang="ru-RU" sz="1800" b="0" dirty="0"/>
              <a:t>в случае наступления инцидента информационной безопасности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800" b="0" dirty="0" smtClean="0"/>
              <a:t>Юридическое </a:t>
            </a:r>
            <a:r>
              <a:rPr lang="ru-RU" sz="1800" b="0" dirty="0"/>
              <a:t>сопровождение внутрикорпоративных расследований инцидентов информационной безопасности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b="0" dirty="0" smtClean="0"/>
              <a:t>Организация </a:t>
            </a:r>
            <a:r>
              <a:rPr lang="ru-RU" sz="1800" b="0" dirty="0"/>
              <a:t>юридического преследования злоумышленников</a:t>
            </a:r>
          </a:p>
          <a:p>
            <a:pPr>
              <a:spcAft>
                <a:spcPts val="600"/>
              </a:spcAft>
            </a:pPr>
            <a:endParaRPr lang="ru-RU" sz="1800" b="0" dirty="0" smtClean="0"/>
          </a:p>
          <a:p>
            <a:pPr lvl="0">
              <a:spcAft>
                <a:spcPts val="600"/>
              </a:spcAft>
            </a:pPr>
            <a:endParaRPr lang="ru-RU" sz="1800" b="0" dirty="0" smtClean="0"/>
          </a:p>
        </p:txBody>
      </p:sp>
      <p:grpSp>
        <p:nvGrpSpPr>
          <p:cNvPr id="12" name="Группа 11"/>
          <p:cNvGrpSpPr/>
          <p:nvPr/>
        </p:nvGrpSpPr>
        <p:grpSpPr>
          <a:xfrm>
            <a:off x="409518" y="195486"/>
            <a:ext cx="2160000" cy="573501"/>
            <a:chOff x="2667" y="111861"/>
            <a:chExt cx="2600343" cy="460800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2667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2667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Pre-DLP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09837" y="195486"/>
            <a:ext cx="2160000" cy="573501"/>
            <a:chOff x="2967058" y="111861"/>
            <a:chExt cx="2600343" cy="460800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994779" y="195486"/>
            <a:ext cx="2160000" cy="573501"/>
            <a:chOff x="2967058" y="111861"/>
            <a:chExt cx="2600343" cy="460800"/>
          </a:xfrm>
          <a:solidFill>
            <a:srgbClr val="007D32"/>
          </a:solidFill>
          <a:scene3d>
            <a:camera prst="orthographicFront"/>
            <a:lightRig rig="threePt" dir="t"/>
          </a:scene3d>
        </p:grpSpPr>
        <p:sp>
          <p:nvSpPr>
            <p:cNvPr id="25" name="Прямоугольник 24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967058" y="111861"/>
              <a:ext cx="2600343" cy="460800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Post-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DLP</a:t>
              </a:r>
              <a:endParaRPr lang="ru-RU" sz="28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5556" y="159482"/>
            <a:ext cx="7488832" cy="460801"/>
          </a:xfrm>
        </p:spPr>
        <p:txBody>
          <a:bodyPr>
            <a:noAutofit/>
          </a:bodyPr>
          <a:lstStyle/>
          <a:p>
            <a:r>
              <a:rPr lang="en-US" sz="4400" dirty="0" smtClean="0"/>
              <a:t>InfoWatch Traffic Monitor</a:t>
            </a:r>
            <a:endParaRPr lang="ru-RU" sz="4400" dirty="0"/>
          </a:p>
        </p:txBody>
      </p:sp>
      <p:pic>
        <p:nvPicPr>
          <p:cNvPr id="1026" name="Picture 2" descr="C:\Users\beley.IW\Documents\Листовки\август 2012\ТМ\im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28" y="701769"/>
            <a:ext cx="6120000" cy="39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7524" y="1023578"/>
            <a:ext cx="5508612" cy="34203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2000" b="0" dirty="0" smtClean="0"/>
              <a:t>Компания основана в </a:t>
            </a:r>
            <a:r>
              <a:rPr lang="ru-RU" sz="2000" b="0" dirty="0" smtClean="0">
                <a:solidFill>
                  <a:srgbClr val="00A84F"/>
                </a:solidFill>
              </a:rPr>
              <a:t>200</a:t>
            </a:r>
            <a:r>
              <a:rPr lang="en-US" sz="2000" b="0" dirty="0" smtClean="0">
                <a:solidFill>
                  <a:srgbClr val="00A84F"/>
                </a:solidFill>
              </a:rPr>
              <a:t>3,</a:t>
            </a:r>
            <a:r>
              <a:rPr lang="en-US" sz="2000" b="0" dirty="0" smtClean="0">
                <a:solidFill>
                  <a:srgbClr val="008E47"/>
                </a:solidFill>
              </a:rPr>
              <a:t> </a:t>
            </a:r>
            <a:r>
              <a:rPr lang="ru-RU" sz="2000" b="0" dirty="0" smtClean="0"/>
              <a:t>выросла из внутреннего проекта «Лаборатории Касперского»</a:t>
            </a:r>
            <a:endParaRPr lang="en-US" sz="2000" b="0" dirty="0" smtClean="0"/>
          </a:p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ru-RU" sz="2000" b="0" dirty="0" smtClean="0"/>
              <a:t>Продуктовый фокус</a:t>
            </a:r>
            <a:r>
              <a:rPr lang="en-US" sz="2000" b="0" dirty="0" smtClean="0"/>
              <a:t>: </a:t>
            </a:r>
            <a:r>
              <a:rPr lang="ru-RU" sz="2000" b="0" dirty="0" smtClean="0"/>
              <a:t>решения для мониторинга, анализа и защиты корпоративной информации</a:t>
            </a:r>
          </a:p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ru-RU" sz="2000" b="0" dirty="0" smtClean="0"/>
              <a:t>Лидер российского рынка</a:t>
            </a:r>
            <a:r>
              <a:rPr lang="en-US" sz="2000" b="0" dirty="0" smtClean="0"/>
              <a:t> DLP</a:t>
            </a:r>
            <a:r>
              <a:rPr lang="ru-RU" sz="2000" b="0" dirty="0" smtClean="0"/>
              <a:t> систем </a:t>
            </a:r>
          </a:p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ru-RU" sz="2000" b="0" dirty="0" smtClean="0"/>
              <a:t>Партнерская сеть в России, СНГ и дальнем зарубежье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6379" y="159482"/>
            <a:ext cx="7142211" cy="460801"/>
          </a:xfrm>
        </p:spPr>
        <p:txBody>
          <a:bodyPr>
            <a:noAutofit/>
          </a:bodyPr>
          <a:lstStyle/>
          <a:p>
            <a:r>
              <a:rPr lang="en-US" sz="4400" dirty="0" smtClean="0"/>
              <a:t>InfoWatch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07" y="1023578"/>
            <a:ext cx="3857625" cy="277177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23478"/>
            <a:ext cx="6784919" cy="460801"/>
          </a:xfrm>
        </p:spPr>
        <p:txBody>
          <a:bodyPr>
            <a:noAutofit/>
          </a:bodyPr>
          <a:lstStyle/>
          <a:p>
            <a:r>
              <a:rPr lang="ru-RU" sz="4400" dirty="0" smtClean="0"/>
              <a:t>Что – то мы забыли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047723"/>
            <a:ext cx="1209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6511" y="1019148"/>
            <a:ext cx="800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7603" y="1047723"/>
            <a:ext cx="800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2020" y="921190"/>
            <a:ext cx="714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096332"/>
            <a:ext cx="756084" cy="82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1173"/>
            <a:ext cx="12954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48" y="1981173"/>
            <a:ext cx="419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41" y="1981173"/>
            <a:ext cx="1419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62" y="1981173"/>
            <a:ext cx="1400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03" y="1995460"/>
            <a:ext cx="14478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4348" y="1010221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9C199F"/>
                </a:solidFill>
              </a:rPr>
              <a:t>?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3231"/>
            <a:ext cx="6772155" cy="253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1007514"/>
            <a:ext cx="1233403" cy="86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6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8633" y="1020700"/>
            <a:ext cx="7918648" cy="174876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7D32"/>
                </a:solidFill>
              </a:rPr>
              <a:t>InfoWatch KRIBRUM</a:t>
            </a:r>
            <a:r>
              <a:rPr lang="ru-RU" sz="4000" dirty="0" smtClean="0">
                <a:solidFill>
                  <a:srgbClr val="007D32"/>
                </a:solidFill>
              </a:rPr>
              <a:t>:мы слушаем интернет</a:t>
            </a:r>
            <a:br>
              <a:rPr lang="ru-RU" sz="4000" dirty="0" smtClean="0">
                <a:solidFill>
                  <a:srgbClr val="007D32"/>
                </a:solidFill>
              </a:rPr>
            </a:br>
            <a:r>
              <a:rPr lang="ru-RU" sz="4000" dirty="0">
                <a:solidFill>
                  <a:srgbClr val="007D32"/>
                </a:solidFill>
              </a:rPr>
              <a:t/>
            </a:r>
            <a:br>
              <a:rPr lang="ru-RU" sz="4000" dirty="0">
                <a:solidFill>
                  <a:srgbClr val="007D32"/>
                </a:solidFill>
              </a:rPr>
            </a:br>
            <a:r>
              <a:rPr lang="ru-RU" sz="4000" dirty="0" smtClean="0">
                <a:solidFill>
                  <a:srgbClr val="007D32"/>
                </a:solidFill>
              </a:rPr>
              <a:t/>
            </a:r>
            <a:br>
              <a:rPr lang="ru-RU" sz="4000" dirty="0" smtClean="0">
                <a:solidFill>
                  <a:srgbClr val="007D32"/>
                </a:solidFill>
              </a:rPr>
            </a:br>
            <a:endParaRPr lang="ru-RU" sz="4000" dirty="0">
              <a:solidFill>
                <a:srgbClr val="007D32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608633" y="2445432"/>
            <a:ext cx="5753522" cy="1314450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Autofit/>
          </a:bodyPr>
          <a:lstStyle/>
          <a:p>
            <a:pPr marR="0" lvl="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tabLst>
                <a:tab pos="719138" algn="l"/>
                <a:tab pos="1079500" algn="l"/>
              </a:tabLst>
              <a:defRPr/>
            </a:pPr>
            <a:r>
              <a:rPr kumimoji="0" lang="ru-RU" sz="2800" i="0" u="none" strike="noStrike" kern="1200" cap="none" spc="0" normalizeH="0" baseline="0" noProof="0" dirty="0" err="1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Онлайн-сервис</a:t>
            </a:r>
            <a:r>
              <a:rPr kumimoji="0" lang="ru-RU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мониторинга </a:t>
            </a:r>
            <a:r>
              <a:rPr kumimoji="0" lang="en-US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анализа социальных </a:t>
            </a:r>
            <a:r>
              <a:rPr kumimoji="0" lang="ru-RU" sz="2800" i="0" u="none" strike="noStrike" kern="1200" cap="none" spc="0" normalizeH="0" baseline="0" noProof="0" dirty="0" err="1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медиа</a:t>
            </a:r>
            <a:r>
              <a:rPr kumimoji="0" lang="ru-RU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ru-RU" sz="2800" i="0" u="none" strike="noStrike" kern="1200" cap="none" spc="0" normalizeH="0" baseline="0" noProof="0" dirty="0">
              <a:ln w="6350" cap="rnd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956379"/>
            <a:ext cx="7200901" cy="351115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1800" b="0" dirty="0" smtClean="0"/>
              <a:t>Дочерняя компания</a:t>
            </a:r>
            <a:r>
              <a:rPr lang="en-US" sz="1800" b="0" dirty="0" smtClean="0"/>
              <a:t> </a:t>
            </a:r>
            <a:r>
              <a:rPr lang="en-US" sz="1800" b="0" dirty="0" smtClean="0">
                <a:solidFill>
                  <a:srgbClr val="007D32"/>
                </a:solidFill>
              </a:rPr>
              <a:t>InfoWatch</a:t>
            </a:r>
            <a:r>
              <a:rPr lang="en-US" sz="1800" b="0" dirty="0" smtClean="0"/>
              <a:t> </a:t>
            </a:r>
            <a:r>
              <a:rPr lang="ru-RU" sz="1800" b="0" dirty="0" smtClean="0"/>
              <a:t>и </a:t>
            </a:r>
            <a:r>
              <a:rPr lang="ru-RU" sz="1800" b="0" dirty="0" smtClean="0">
                <a:solidFill>
                  <a:srgbClr val="007D32"/>
                </a:solidFill>
              </a:rPr>
              <a:t>«Ашманов и партнеры»</a:t>
            </a:r>
            <a:r>
              <a:rPr lang="ru-RU" sz="1800" b="0" dirty="0" smtClean="0"/>
              <a:t>, основанная в 2010 году с целью разработки инновационной системы мониторинга и анализа социальных </a:t>
            </a:r>
            <a:r>
              <a:rPr lang="ru-RU" sz="1800" b="0" dirty="0" err="1" smtClean="0"/>
              <a:t>медиа</a:t>
            </a:r>
            <a:endParaRPr lang="ru-RU" sz="1800" b="0" dirty="0" smtClean="0"/>
          </a:p>
          <a:p>
            <a:pPr>
              <a:spcBef>
                <a:spcPts val="1800"/>
              </a:spcBef>
            </a:pPr>
            <a:r>
              <a:rPr lang="ru-RU" sz="1800" b="0" dirty="0" smtClean="0"/>
              <a:t>Аккумулирует 8-летний опыт </a:t>
            </a:r>
            <a:r>
              <a:rPr lang="en-US" sz="1800" b="0" dirty="0" smtClean="0">
                <a:solidFill>
                  <a:srgbClr val="007D32"/>
                </a:solidFill>
              </a:rPr>
              <a:t>InfoWatch</a:t>
            </a:r>
            <a:r>
              <a:rPr lang="en-US" sz="1800" b="0" dirty="0" smtClean="0"/>
              <a:t> </a:t>
            </a:r>
            <a:r>
              <a:rPr lang="ru-RU" sz="1800" b="0" dirty="0" smtClean="0"/>
              <a:t>в области продвижения сложных программных продуктов </a:t>
            </a:r>
            <a:br>
              <a:rPr lang="ru-RU" sz="1800" b="0" dirty="0" smtClean="0"/>
            </a:br>
            <a:r>
              <a:rPr lang="ru-RU" sz="1800" b="0" dirty="0" smtClean="0"/>
              <a:t>и обслуживания крупных корпоративных клиентов, </a:t>
            </a:r>
            <a:br>
              <a:rPr lang="ru-RU" sz="1800" b="0" dirty="0" smtClean="0"/>
            </a:br>
            <a:r>
              <a:rPr lang="ru-RU" sz="1800" b="0" dirty="0" smtClean="0"/>
              <a:t>и 10-летний опыт компании </a:t>
            </a:r>
            <a:r>
              <a:rPr lang="ru-RU" sz="1800" b="0" dirty="0" smtClean="0">
                <a:solidFill>
                  <a:srgbClr val="007D32"/>
                </a:solidFill>
              </a:rPr>
              <a:t>«Ашманов и партнеры»</a:t>
            </a:r>
            <a:r>
              <a:rPr lang="ru-RU" sz="1800" b="0" dirty="0" smtClean="0"/>
              <a:t> </a:t>
            </a:r>
            <a:br>
              <a:rPr lang="ru-RU" sz="1800" b="0" dirty="0" smtClean="0"/>
            </a:br>
            <a:r>
              <a:rPr lang="ru-RU" sz="1800" b="0" dirty="0" smtClean="0"/>
              <a:t>в области разработки инновационных поисковых </a:t>
            </a:r>
            <a:br>
              <a:rPr lang="ru-RU" sz="1800" b="0" dirty="0" smtClean="0"/>
            </a:br>
            <a:r>
              <a:rPr lang="ru-RU" sz="1800" b="0" dirty="0" smtClean="0"/>
              <a:t>и лингвистических технологий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429620"/>
            <a:ext cx="6784919" cy="4608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 проекте </a:t>
            </a:r>
            <a:r>
              <a:rPr lang="en-US" sz="2800" dirty="0" smtClean="0"/>
              <a:t>KRIBRUM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70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956379"/>
            <a:ext cx="8172451" cy="3511153"/>
          </a:xfrm>
          <a:effectLst/>
        </p:spPr>
        <p:txBody>
          <a:bodyPr vert="horz" lIns="107275" tIns="53637" rIns="107275" bIns="53637" rtlCol="0">
            <a:noAutofit/>
          </a:bodyPr>
          <a:lstStyle/>
          <a:p>
            <a:pPr marL="342900" lvl="1" indent="-342900">
              <a:spcBef>
                <a:spcPts val="400"/>
              </a:spcBef>
              <a:buSzPct val="90000"/>
              <a:buBlip>
                <a:blip r:embed="rId2"/>
              </a:buBlip>
            </a:pPr>
            <a:r>
              <a:rPr lang="en-US" sz="1800" dirty="0" smtClean="0">
                <a:solidFill>
                  <a:srgbClr val="007D32"/>
                </a:solidFill>
              </a:rPr>
              <a:t>InfoWatch KRIBRUM</a:t>
            </a:r>
            <a:r>
              <a:rPr lang="en-US" sz="1800" dirty="0" smtClean="0"/>
              <a:t> – </a:t>
            </a:r>
            <a:r>
              <a:rPr lang="ru-RU" sz="1800" dirty="0" smtClean="0"/>
              <a:t>автоматизированная система постоянного мониторинга </a:t>
            </a:r>
            <a:r>
              <a:rPr lang="ru-RU" sz="1800" dirty="0" err="1" smtClean="0"/>
              <a:t>онлайн-обсуждений</a:t>
            </a:r>
            <a:r>
              <a:rPr lang="ru-RU" sz="1800" dirty="0" smtClean="0"/>
              <a:t> любых выбранных объектов</a:t>
            </a:r>
          </a:p>
          <a:p>
            <a:pPr marL="342900" lvl="1" indent="-342900">
              <a:spcBef>
                <a:spcPts val="400"/>
              </a:spcBef>
              <a:buSzPct val="90000"/>
              <a:buBlip>
                <a:blip r:embed="rId2"/>
              </a:buBlip>
            </a:pPr>
            <a:r>
              <a:rPr lang="ru-RU" sz="1800" dirty="0" smtClean="0"/>
              <a:t>Автоматический анализ сообщений, отчеты в реальном времени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436764"/>
            <a:ext cx="6784919" cy="46080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InfoWatch </a:t>
            </a:r>
            <a:r>
              <a:rPr lang="ru-RU" sz="2800" dirty="0" smtClean="0"/>
              <a:t>предлагает решение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687" t="11280" r="10000" b="15013"/>
          <a:stretch>
            <a:fillRect/>
          </a:stretch>
        </p:blipFill>
        <p:spPr bwMode="auto">
          <a:xfrm>
            <a:off x="1281766" y="2000665"/>
            <a:ext cx="3398246" cy="305536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7829" t="11586" r="9886" b="14659"/>
          <a:stretch>
            <a:fillRect/>
          </a:stretch>
        </p:blipFill>
        <p:spPr bwMode="auto">
          <a:xfrm>
            <a:off x="4896037" y="2004688"/>
            <a:ext cx="3386133" cy="304751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25"/>
          <p:cNvGrpSpPr/>
          <p:nvPr/>
        </p:nvGrpSpPr>
        <p:grpSpPr>
          <a:xfrm>
            <a:off x="6920863" y="3713268"/>
            <a:ext cx="2052278" cy="1374736"/>
            <a:chOff x="6920863" y="4951024"/>
            <a:chExt cx="2052278" cy="1832981"/>
          </a:xfrm>
        </p:grpSpPr>
        <p:sp>
          <p:nvSpPr>
            <p:cNvPr id="7" name="32-конечная звезда 6"/>
            <p:cNvSpPr/>
            <p:nvPr/>
          </p:nvSpPr>
          <p:spPr>
            <a:xfrm rot="20785711">
              <a:off x="6954149" y="4951024"/>
              <a:ext cx="2002749" cy="1832981"/>
            </a:xfrm>
            <a:prstGeom prst="star32">
              <a:avLst>
                <a:gd name="adj" fmla="val 45637"/>
              </a:avLst>
            </a:prstGeom>
            <a:solidFill>
              <a:srgbClr val="84DE18"/>
            </a:solidFill>
            <a:ln>
              <a:solidFill>
                <a:srgbClr val="D4F14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None/>
              </a:pPr>
              <a:endParaRPr lang="en-US" sz="1800" dirty="0" smtClean="0"/>
            </a:p>
          </p:txBody>
        </p:sp>
        <p:sp>
          <p:nvSpPr>
            <p:cNvPr id="8" name="Прямоугольник 7"/>
            <p:cNvSpPr/>
            <p:nvPr/>
          </p:nvSpPr>
          <p:spPr>
            <a:xfrm rot="20785711">
              <a:off x="6920863" y="5193187"/>
              <a:ext cx="2052278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ungsuh" pitchFamily="18" charset="-127"/>
                  <a:ea typeface="Gungsuh" pitchFamily="18" charset="-127"/>
                </a:rPr>
                <a:t>На основе собственных технологий поиска </a:t>
              </a:r>
              <a:b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ungsuh" pitchFamily="18" charset="-127"/>
                  <a:ea typeface="Gungsuh" pitchFamily="18" charset="-127"/>
                </a:rPr>
              </a:b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ungsuh" pitchFamily="18" charset="-127"/>
                  <a:ea typeface="Gungsuh" pitchFamily="18" charset="-127"/>
                </a:rPr>
                <a:t>и лингвистического анализа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9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436764"/>
            <a:ext cx="6784919" cy="4608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Объем и динамика обсуждений</a:t>
            </a:r>
          </a:p>
        </p:txBody>
      </p:sp>
      <p:sp>
        <p:nvSpPr>
          <p:cNvPr id="10" name="Содержимое 12"/>
          <p:cNvSpPr txBox="1">
            <a:spLocks/>
          </p:cNvSpPr>
          <p:nvPr/>
        </p:nvSpPr>
        <p:spPr>
          <a:xfrm>
            <a:off x="1439652" y="4056915"/>
            <a:ext cx="3744416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ctr">
              <a:spcBef>
                <a:spcPts val="600"/>
              </a:spcBef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Всего за период, </a:t>
            </a:r>
            <a:b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 площадках различных типов </a:t>
            </a:r>
            <a:b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и на отдельных </a:t>
            </a:r>
            <a:r>
              <a:rPr kumimoji="0" 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веб-ресурсах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l="1496" t="31561" r="34523" b="6031"/>
          <a:stretch>
            <a:fillRect/>
          </a:stretch>
        </p:blipFill>
        <p:spPr bwMode="auto">
          <a:xfrm>
            <a:off x="5165019" y="2787775"/>
            <a:ext cx="3260483" cy="20021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 l="10666" t="19178" r="37528" b="27264"/>
          <a:stretch>
            <a:fillRect/>
          </a:stretch>
        </p:blipFill>
        <p:spPr bwMode="auto">
          <a:xfrm>
            <a:off x="1115616" y="1107588"/>
            <a:ext cx="3672408" cy="265229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3449" t="40167" r="38411" b="11500"/>
          <a:stretch>
            <a:fillRect/>
          </a:stretch>
        </p:blipFill>
        <p:spPr bwMode="auto">
          <a:xfrm>
            <a:off x="5180716" y="951570"/>
            <a:ext cx="3243712" cy="172819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9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436764"/>
            <a:ext cx="6784919" cy="4608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Тематические категории сообщений</a:t>
            </a:r>
          </a:p>
        </p:txBody>
      </p:sp>
      <p:sp>
        <p:nvSpPr>
          <p:cNvPr id="7" name="Содержимое 12"/>
          <p:cNvSpPr>
            <a:spLocks noGrp="1"/>
          </p:cNvSpPr>
          <p:nvPr>
            <p:ph idx="1"/>
          </p:nvPr>
        </p:nvSpPr>
        <p:spPr>
          <a:xfrm>
            <a:off x="4896036" y="4076718"/>
            <a:ext cx="3528392" cy="331237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600"/>
              </a:spcBef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Самые обсуждаемые тематические категории и тональность обсуждений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3326" t="47053" r="38561" b="8098"/>
          <a:stretch>
            <a:fillRect/>
          </a:stretch>
        </p:blipFill>
        <p:spPr bwMode="auto">
          <a:xfrm>
            <a:off x="4752021" y="978573"/>
            <a:ext cx="3753055" cy="304461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20274" t="16218" r="26853" b="2180"/>
          <a:stretch>
            <a:fillRect/>
          </a:stretch>
        </p:blipFill>
        <p:spPr bwMode="auto">
          <a:xfrm>
            <a:off x="1151620" y="914572"/>
            <a:ext cx="3168352" cy="34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2"/>
          <p:cNvSpPr txBox="1">
            <a:spLocks/>
          </p:cNvSpPr>
          <p:nvPr/>
        </p:nvSpPr>
        <p:spPr>
          <a:xfrm>
            <a:off x="935596" y="4326945"/>
            <a:ext cx="3528392" cy="331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Возможность отбора сообщений, принадлежащих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определенным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категориям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436764"/>
            <a:ext cx="6784919" cy="4608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Лента сообщений</a:t>
            </a:r>
          </a:p>
        </p:txBody>
      </p:sp>
      <p:sp>
        <p:nvSpPr>
          <p:cNvPr id="11" name="Содержимое 12"/>
          <p:cNvSpPr txBox="1">
            <a:spLocks/>
          </p:cNvSpPr>
          <p:nvPr/>
        </p:nvSpPr>
        <p:spPr>
          <a:xfrm>
            <a:off x="7127266" y="1410621"/>
            <a:ext cx="1693205" cy="784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spcBef>
                <a:spcPts val="6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Панель выбора данных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для просмотра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7687" t="9137" r="9048" b="2284"/>
          <a:stretch>
            <a:fillRect/>
          </a:stretch>
        </p:blipFill>
        <p:spPr bwMode="auto">
          <a:xfrm>
            <a:off x="1331640" y="1019074"/>
            <a:ext cx="5610358" cy="358396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ятиугольник 12"/>
          <p:cNvSpPr/>
          <p:nvPr/>
        </p:nvSpPr>
        <p:spPr>
          <a:xfrm rot="10800000">
            <a:off x="6912260" y="1542492"/>
            <a:ext cx="171448" cy="324446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436764"/>
            <a:ext cx="6784919" cy="4608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Сообщение с атрибутами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290129" y="4675811"/>
            <a:ext cx="229865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dirty="0" smtClean="0">
                <a:solidFill>
                  <a:srgbClr val="F6F8FF"/>
                </a:solidFill>
                <a:latin typeface="Arial" charset="0"/>
                <a:cs typeface="Arial" charset="0"/>
                <a:sym typeface="Arial" charset="0"/>
              </a:rPr>
              <a:t>13</a:t>
            </a:r>
            <a:endParaRPr lang="en-US" sz="800" dirty="0">
              <a:solidFill>
                <a:srgbClr val="F6F8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" name="Содержимое 12"/>
          <p:cNvSpPr txBox="1">
            <a:spLocks/>
          </p:cNvSpPr>
          <p:nvPr/>
        </p:nvSpPr>
        <p:spPr>
          <a:xfrm>
            <a:off x="736081" y="1254213"/>
            <a:ext cx="1172766" cy="378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r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Автор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 рейтинг сообщения</a:t>
            </a:r>
          </a:p>
        </p:txBody>
      </p:sp>
      <p:sp>
        <p:nvSpPr>
          <p:cNvPr id="18" name="Содержимое 12"/>
          <p:cNvSpPr txBox="1">
            <a:spLocks/>
          </p:cNvSpPr>
          <p:nvPr/>
        </p:nvSpPr>
        <p:spPr>
          <a:xfrm>
            <a:off x="842824" y="1842669"/>
            <a:ext cx="1065262" cy="378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r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Ссылка на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публикацию</a:t>
            </a:r>
          </a:p>
        </p:txBody>
      </p:sp>
      <p:sp>
        <p:nvSpPr>
          <p:cNvPr id="19" name="Содержимое 12"/>
          <p:cNvSpPr txBox="1">
            <a:spLocks/>
          </p:cNvSpPr>
          <p:nvPr/>
        </p:nvSpPr>
        <p:spPr>
          <a:xfrm>
            <a:off x="178370" y="2315798"/>
            <a:ext cx="1729335" cy="378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r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Дополнительные атрибуты сообщения</a:t>
            </a:r>
          </a:p>
        </p:txBody>
      </p:sp>
      <p:sp>
        <p:nvSpPr>
          <p:cNvPr id="20" name="Содержимое 12"/>
          <p:cNvSpPr txBox="1">
            <a:spLocks/>
          </p:cNvSpPr>
          <p:nvPr/>
        </p:nvSpPr>
        <p:spPr>
          <a:xfrm>
            <a:off x="2411760" y="805506"/>
            <a:ext cx="1685902" cy="215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r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Объект мониторинга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27083" r="36875" b="6520"/>
          <a:stretch>
            <a:fillRect/>
          </a:stretch>
        </p:blipFill>
        <p:spPr bwMode="auto">
          <a:xfrm>
            <a:off x="2051721" y="1113588"/>
            <a:ext cx="4393145" cy="329436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Содержимое 12"/>
          <p:cNvSpPr txBox="1">
            <a:spLocks/>
          </p:cNvSpPr>
          <p:nvPr/>
        </p:nvSpPr>
        <p:spPr>
          <a:xfrm>
            <a:off x="6624229" y="1170738"/>
            <a:ext cx="2134271" cy="378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Автоматически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определенная тональность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(оценка)</a:t>
            </a:r>
          </a:p>
        </p:txBody>
      </p:sp>
      <p:sp>
        <p:nvSpPr>
          <p:cNvPr id="23" name="Содержимое 12"/>
          <p:cNvSpPr txBox="1">
            <a:spLocks/>
          </p:cNvSpPr>
          <p:nvPr/>
        </p:nvSpPr>
        <p:spPr>
          <a:xfrm>
            <a:off x="2267744" y="4488964"/>
            <a:ext cx="4104456" cy="236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r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Перепечатки сообщения и другие публикации автора</a:t>
            </a:r>
          </a:p>
        </p:txBody>
      </p:sp>
      <p:sp>
        <p:nvSpPr>
          <p:cNvPr id="24" name="Пятиугольник 23"/>
          <p:cNvSpPr/>
          <p:nvPr/>
        </p:nvSpPr>
        <p:spPr>
          <a:xfrm rot="16200000">
            <a:off x="2995812" y="4228948"/>
            <a:ext cx="128586" cy="432594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 rot="16200000">
            <a:off x="5443538" y="4228948"/>
            <a:ext cx="128586" cy="432594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 rot="10800000">
            <a:off x="6408204" y="1256909"/>
            <a:ext cx="171448" cy="324446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 rot="5400000">
            <a:off x="3211836" y="860001"/>
            <a:ext cx="128586" cy="432594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1923705" y="1329202"/>
            <a:ext cx="171448" cy="324446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>
            <a:off x="1922944" y="1878034"/>
            <a:ext cx="171448" cy="324446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29"/>
          <p:cNvSpPr/>
          <p:nvPr/>
        </p:nvSpPr>
        <p:spPr>
          <a:xfrm>
            <a:off x="1923705" y="2337190"/>
            <a:ext cx="171448" cy="324446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держимое 12"/>
          <p:cNvSpPr txBox="1">
            <a:spLocks/>
          </p:cNvSpPr>
          <p:nvPr/>
        </p:nvSpPr>
        <p:spPr>
          <a:xfrm>
            <a:off x="6614705" y="2568197"/>
            <a:ext cx="2134271" cy="291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Число перепечаток</a:t>
            </a: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6408205" y="2517744"/>
            <a:ext cx="171448" cy="324446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436764"/>
            <a:ext cx="6784919" cy="4608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Профили и рейтинги авторов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8290129" y="4675811"/>
            <a:ext cx="229865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dirty="0" smtClean="0">
                <a:solidFill>
                  <a:srgbClr val="F6F8FF"/>
                </a:solidFill>
                <a:latin typeface="Arial" charset="0"/>
                <a:cs typeface="Arial" charset="0"/>
                <a:sym typeface="Arial" charset="0"/>
              </a:rPr>
              <a:t>13</a:t>
            </a:r>
            <a:endParaRPr lang="en-US" sz="800" dirty="0">
              <a:solidFill>
                <a:srgbClr val="F6F8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0" name="Rectangle 13"/>
          <p:cNvSpPr>
            <a:spLocks/>
          </p:cNvSpPr>
          <p:nvPr/>
        </p:nvSpPr>
        <p:spPr bwMode="auto">
          <a:xfrm>
            <a:off x="8290129" y="4675811"/>
            <a:ext cx="229865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dirty="0" smtClean="0">
                <a:solidFill>
                  <a:srgbClr val="F6F8FF"/>
                </a:solidFill>
                <a:latin typeface="Arial" charset="0"/>
                <a:cs typeface="Arial" charset="0"/>
                <a:sym typeface="Arial" charset="0"/>
              </a:rPr>
              <a:t>13</a:t>
            </a:r>
            <a:endParaRPr lang="en-US" sz="800" dirty="0">
              <a:solidFill>
                <a:srgbClr val="F6F8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1" name="Содержимое 12"/>
          <p:cNvSpPr txBox="1">
            <a:spLocks/>
          </p:cNvSpPr>
          <p:nvPr/>
        </p:nvSpPr>
        <p:spPr>
          <a:xfrm>
            <a:off x="143508" y="1896675"/>
            <a:ext cx="1065262" cy="81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r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Число, рейтинг и содержание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сообщений этого автора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/>
          <a:srcRect l="4536" t="20554" r="35552" b="7721"/>
          <a:stretch>
            <a:fillRect/>
          </a:stretch>
        </p:blipFill>
        <p:spPr bwMode="auto">
          <a:xfrm>
            <a:off x="4796134" y="938354"/>
            <a:ext cx="3844318" cy="375284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Содержимое 12"/>
          <p:cNvSpPr txBox="1">
            <a:spLocks/>
          </p:cNvSpPr>
          <p:nvPr/>
        </p:nvSpPr>
        <p:spPr>
          <a:xfrm>
            <a:off x="1619672" y="4029912"/>
            <a:ext cx="3096344" cy="702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r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Наиболее популярные авторы, писавшие об объектах мониторинга, отсортированные по числу тематических сообщений за период</a:t>
            </a:r>
          </a:p>
        </p:txBody>
      </p:sp>
      <p:sp>
        <p:nvSpPr>
          <p:cNvPr id="44" name="Овал 43"/>
          <p:cNvSpPr/>
          <p:nvPr/>
        </p:nvSpPr>
        <p:spPr>
          <a:xfrm>
            <a:off x="5292080" y="1119352"/>
            <a:ext cx="953058" cy="156254"/>
          </a:xfrm>
          <a:prstGeom prst="ellipse">
            <a:avLst/>
          </a:prstGeom>
          <a:noFill/>
          <a:ln>
            <a:solidFill>
              <a:srgbClr val="E62C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752020" y="1288755"/>
            <a:ext cx="1728192" cy="162018"/>
          </a:xfrm>
          <a:prstGeom prst="ellipse">
            <a:avLst/>
          </a:prstGeom>
          <a:noFill/>
          <a:ln>
            <a:solidFill>
              <a:srgbClr val="E62C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 l="9762" t="10055" r="36513" b="5044"/>
          <a:stretch>
            <a:fillRect/>
          </a:stretch>
        </p:blipFill>
        <p:spPr bwMode="auto">
          <a:xfrm>
            <a:off x="1397932" y="951570"/>
            <a:ext cx="2961821" cy="28083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Содержимое 12"/>
          <p:cNvSpPr txBox="1">
            <a:spLocks/>
          </p:cNvSpPr>
          <p:nvPr/>
        </p:nvSpPr>
        <p:spPr>
          <a:xfrm>
            <a:off x="2555776" y="1383618"/>
            <a:ext cx="1944216" cy="378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Рейтинг автора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(величина аудитории)</a:t>
            </a:r>
          </a:p>
        </p:txBody>
      </p:sp>
      <p:sp>
        <p:nvSpPr>
          <p:cNvPr id="48" name="Пятиугольник 47"/>
          <p:cNvSpPr/>
          <p:nvPr/>
        </p:nvSpPr>
        <p:spPr>
          <a:xfrm rot="16200000">
            <a:off x="2851796" y="1096600"/>
            <a:ext cx="128586" cy="432594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1240871" y="2038914"/>
            <a:ext cx="171448" cy="324446"/>
          </a:xfrm>
          <a:prstGeom prst="homePlate">
            <a:avLst>
              <a:gd name="adj" fmla="val 999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8633" y="1020700"/>
            <a:ext cx="7918648" cy="174876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7D32"/>
                </a:solidFill>
              </a:rPr>
              <a:t>InfoWatch </a:t>
            </a:r>
            <a:r>
              <a:rPr lang="en-US" sz="4000" dirty="0" err="1" smtClean="0">
                <a:solidFill>
                  <a:srgbClr val="007D32"/>
                </a:solidFill>
              </a:rPr>
              <a:t>Appercut</a:t>
            </a:r>
            <a:r>
              <a:rPr lang="ru-RU" sz="4000" dirty="0" smtClean="0">
                <a:solidFill>
                  <a:srgbClr val="007D32"/>
                </a:solidFill>
              </a:rPr>
              <a:t>: Контроль заказного приложения</a:t>
            </a:r>
            <a:br>
              <a:rPr lang="ru-RU" sz="4000" dirty="0" smtClean="0">
                <a:solidFill>
                  <a:srgbClr val="007D32"/>
                </a:solidFill>
              </a:rPr>
            </a:br>
            <a:r>
              <a:rPr lang="ru-RU" sz="4000" dirty="0">
                <a:solidFill>
                  <a:srgbClr val="007D32"/>
                </a:solidFill>
              </a:rPr>
              <a:t/>
            </a:r>
            <a:br>
              <a:rPr lang="ru-RU" sz="4000" dirty="0">
                <a:solidFill>
                  <a:srgbClr val="007D32"/>
                </a:solidFill>
              </a:rPr>
            </a:br>
            <a:r>
              <a:rPr lang="ru-RU" sz="4000" dirty="0" smtClean="0">
                <a:solidFill>
                  <a:srgbClr val="007D32"/>
                </a:solidFill>
              </a:rPr>
              <a:t/>
            </a:r>
            <a:br>
              <a:rPr lang="ru-RU" sz="4000" dirty="0" smtClean="0">
                <a:solidFill>
                  <a:srgbClr val="007D32"/>
                </a:solidFill>
              </a:rPr>
            </a:br>
            <a:endParaRPr lang="ru-RU" sz="4000" dirty="0">
              <a:solidFill>
                <a:srgbClr val="007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540" y="94725"/>
            <a:ext cx="7497118" cy="4608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dirty="0" smtClean="0"/>
              <a:t>InfoWatch</a:t>
            </a:r>
            <a:r>
              <a:rPr lang="ru-RU" sz="4400" dirty="0" smtClean="0"/>
              <a:t>. Эволюция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51820" y="470161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b="1" dirty="0">
              <a:solidFill>
                <a:srgbClr val="007D32"/>
              </a:solidFill>
            </a:endParaRPr>
          </a:p>
        </p:txBody>
      </p:sp>
      <p:sp>
        <p:nvSpPr>
          <p:cNvPr id="32" name="Shape 31"/>
          <p:cNvSpPr/>
          <p:nvPr/>
        </p:nvSpPr>
        <p:spPr>
          <a:xfrm>
            <a:off x="647564" y="-38540"/>
            <a:ext cx="8100900" cy="4986554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Овал 32"/>
          <p:cNvSpPr/>
          <p:nvPr/>
        </p:nvSpPr>
        <p:spPr>
          <a:xfrm>
            <a:off x="1218300" y="3843483"/>
            <a:ext cx="192117" cy="192117"/>
          </a:xfrm>
          <a:prstGeom prst="ellipse">
            <a:avLst/>
          </a:prstGeom>
          <a:solidFill>
            <a:srgbClr val="0086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Группа 33"/>
          <p:cNvGrpSpPr/>
          <p:nvPr/>
        </p:nvGrpSpPr>
        <p:grpSpPr>
          <a:xfrm>
            <a:off x="1314359" y="3939541"/>
            <a:ext cx="1094233" cy="1242498"/>
            <a:chOff x="1062838" y="3978081"/>
            <a:chExt cx="1094233" cy="124249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062838" y="3978081"/>
              <a:ext cx="1094233" cy="12424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1062838" y="3978081"/>
              <a:ext cx="1094233" cy="1242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799" tIns="0" rIns="0" bIns="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2001</a:t>
              </a:r>
              <a:r>
                <a:rPr lang="ru-RU" sz="1100" kern="1200" dirty="0" smtClean="0"/>
                <a:t> – </a:t>
              </a:r>
              <a:r>
                <a:rPr lang="en-US" sz="1100" kern="1200" dirty="0" smtClean="0"/>
                <a:t>Informer</a:t>
              </a:r>
              <a:r>
                <a:rPr lang="ru-RU" sz="1100" kern="1200" dirty="0" smtClean="0"/>
                <a:t>, подразделение Лаборатории Касперского</a:t>
              </a:r>
              <a:endParaRPr lang="ru-RU" sz="1100" kern="1200" dirty="0"/>
            </a:p>
          </p:txBody>
        </p:sp>
      </p:grpSp>
      <p:sp>
        <p:nvSpPr>
          <p:cNvPr id="35" name="Овал 34"/>
          <p:cNvSpPr/>
          <p:nvPr/>
        </p:nvSpPr>
        <p:spPr>
          <a:xfrm>
            <a:off x="2258239" y="2844264"/>
            <a:ext cx="300705" cy="300705"/>
          </a:xfrm>
          <a:prstGeom prst="ellipse">
            <a:avLst/>
          </a:prstGeom>
          <a:solidFill>
            <a:srgbClr val="007D3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Группа 35"/>
          <p:cNvGrpSpPr/>
          <p:nvPr/>
        </p:nvGrpSpPr>
        <p:grpSpPr>
          <a:xfrm>
            <a:off x="2408592" y="2994616"/>
            <a:ext cx="1386586" cy="2187423"/>
            <a:chOff x="2157071" y="3033156"/>
            <a:chExt cx="1386586" cy="218742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157071" y="3033156"/>
              <a:ext cx="1386586" cy="21874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2157071" y="3033156"/>
              <a:ext cx="1386586" cy="2187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338" tIns="0" rIns="0" bIns="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2003 – Образование ЗАО «</a:t>
              </a:r>
              <a:r>
                <a:rPr lang="ru-RU" sz="1100" kern="1200" dirty="0" err="1" smtClean="0"/>
                <a:t>ИнфоВотч</a:t>
              </a:r>
              <a:r>
                <a:rPr lang="ru-RU" sz="1100" kern="1200" dirty="0" smtClean="0"/>
                <a:t>», первые проекты</a:t>
              </a:r>
              <a:endParaRPr lang="ru-RU" sz="1100" kern="1200" dirty="0"/>
            </a:p>
          </p:txBody>
        </p:sp>
      </p:grpSp>
      <p:sp>
        <p:nvSpPr>
          <p:cNvPr id="37" name="Овал 36"/>
          <p:cNvSpPr/>
          <p:nvPr/>
        </p:nvSpPr>
        <p:spPr>
          <a:xfrm>
            <a:off x="3594708" y="2047603"/>
            <a:ext cx="400940" cy="400940"/>
          </a:xfrm>
          <a:prstGeom prst="ellipse">
            <a:avLst/>
          </a:prstGeom>
          <a:solidFill>
            <a:srgbClr val="007D3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Группа 37"/>
          <p:cNvGrpSpPr/>
          <p:nvPr/>
        </p:nvGrpSpPr>
        <p:grpSpPr>
          <a:xfrm>
            <a:off x="3795178" y="2248074"/>
            <a:ext cx="1612115" cy="2933965"/>
            <a:chOff x="3543657" y="2286614"/>
            <a:chExt cx="1612115" cy="293396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543657" y="2286614"/>
              <a:ext cx="1612115" cy="29339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3543657" y="2286614"/>
              <a:ext cx="1612115" cy="2933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450" tIns="0" rIns="0" bIns="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2008 –</a:t>
              </a:r>
              <a:r>
                <a:rPr lang="en-US" sz="1100" kern="1200" dirty="0" smtClean="0"/>
                <a:t> </a:t>
              </a:r>
              <a:r>
                <a:rPr lang="ru-RU" sz="1100" kern="1200" dirty="0" smtClean="0"/>
                <a:t>более 100 проектов в </a:t>
              </a:r>
              <a:r>
                <a:rPr lang="en-US" sz="1100" kern="1200" dirty="0" smtClean="0"/>
                <a:t>Enterprise</a:t>
              </a:r>
              <a:r>
                <a:rPr lang="ru-RU" sz="1100" kern="1200" dirty="0" smtClean="0"/>
                <a:t>. Международная конференция </a:t>
              </a:r>
              <a:r>
                <a:rPr lang="en-US" sz="1100" kern="1200" dirty="0" smtClean="0"/>
                <a:t>DLP Russia</a:t>
              </a:r>
              <a:r>
                <a:rPr lang="ru-RU" sz="1100" kern="1200" dirty="0" smtClean="0"/>
                <a:t>.</a:t>
              </a:r>
              <a:endParaRPr lang="ru-RU" sz="1100" kern="1200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5148353" y="1425310"/>
            <a:ext cx="517881" cy="517881"/>
          </a:xfrm>
          <a:prstGeom prst="ellipse">
            <a:avLst/>
          </a:prstGeom>
          <a:solidFill>
            <a:srgbClr val="007D3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0" name="Группа 39"/>
          <p:cNvGrpSpPr/>
          <p:nvPr/>
        </p:nvGrpSpPr>
        <p:grpSpPr>
          <a:xfrm>
            <a:off x="5407293" y="1684251"/>
            <a:ext cx="1670585" cy="3497788"/>
            <a:chOff x="5155772" y="1722791"/>
            <a:chExt cx="1670585" cy="349778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155772" y="1722791"/>
              <a:ext cx="1670585" cy="34977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5155772" y="1722791"/>
              <a:ext cx="1670585" cy="3497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415" tIns="0" rIns="0" bIns="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2011 – новые </a:t>
              </a:r>
              <a:r>
                <a:rPr lang="ru-RU" sz="1100" dirty="0" smtClean="0"/>
                <a:t>платформы</a:t>
              </a:r>
              <a:r>
                <a:rPr lang="en-US" sz="1100" kern="1200" dirty="0" smtClean="0"/>
                <a:t>– InfoWatch Traffic Monitor 3.5, </a:t>
              </a:r>
              <a:r>
                <a:rPr lang="ru-RU" sz="1100" kern="1200" dirty="0" err="1" smtClean="0"/>
                <a:t>Крибрум</a:t>
              </a:r>
              <a:r>
                <a:rPr lang="ru-RU" sz="1100" kern="1200" dirty="0" smtClean="0"/>
                <a:t>, </a:t>
              </a:r>
              <a:r>
                <a:rPr lang="en-US" sz="1100" kern="1200" dirty="0" err="1" smtClean="0"/>
                <a:t>CryptoStorage</a:t>
              </a:r>
              <a:r>
                <a:rPr lang="en-US" sz="1100" kern="1200" dirty="0" smtClean="0"/>
                <a:t> 2.0</a:t>
              </a:r>
              <a:endParaRPr lang="ru-RU" sz="1100" kern="1200" dirty="0"/>
            </a:p>
          </p:txBody>
        </p:sp>
      </p:grpSp>
      <p:sp>
        <p:nvSpPr>
          <p:cNvPr id="41" name="Овал 40"/>
          <p:cNvSpPr/>
          <p:nvPr/>
        </p:nvSpPr>
        <p:spPr>
          <a:xfrm>
            <a:off x="6747938" y="1009752"/>
            <a:ext cx="659881" cy="659881"/>
          </a:xfrm>
          <a:prstGeom prst="ellipse">
            <a:avLst/>
          </a:prstGeom>
          <a:solidFill>
            <a:srgbClr val="007D3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Группа 41"/>
          <p:cNvGrpSpPr/>
          <p:nvPr/>
        </p:nvGrpSpPr>
        <p:grpSpPr>
          <a:xfrm>
            <a:off x="7077879" y="1339693"/>
            <a:ext cx="1670585" cy="3842346"/>
            <a:chOff x="6826358" y="1378233"/>
            <a:chExt cx="1670585" cy="384234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826358" y="1378233"/>
              <a:ext cx="1670585" cy="38423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6826358" y="1378233"/>
              <a:ext cx="1670585" cy="3842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9657" tIns="0" rIns="0" bIns="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2012 –  </a:t>
              </a:r>
              <a:r>
                <a:rPr lang="ru-RU" sz="1100" kern="1200" dirty="0" smtClean="0"/>
                <a:t>Образование </a:t>
              </a:r>
              <a:r>
                <a:rPr lang="en-US" sz="1100" kern="1200" dirty="0" smtClean="0"/>
                <a:t>InfoWatch Group</a:t>
              </a:r>
              <a:endParaRPr lang="ru-RU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98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15" name="Striped Right Arrow 45"/>
          <p:cNvSpPr/>
          <p:nvPr/>
        </p:nvSpPr>
        <p:spPr>
          <a:xfrm rot="5400000">
            <a:off x="6232237" y="2841780"/>
            <a:ext cx="432048" cy="864096"/>
          </a:xfrm>
          <a:prstGeom prst="stripedRightArrow">
            <a:avLst/>
          </a:prstGeom>
          <a:solidFill>
            <a:srgbClr val="FF0000"/>
          </a:solidFill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9"/>
          <p:cNvSpPr/>
          <p:nvPr/>
        </p:nvSpPr>
        <p:spPr>
          <a:xfrm rot="5400000">
            <a:off x="3545" y="2139702"/>
            <a:ext cx="4104456" cy="864096"/>
          </a:xfrm>
          <a:prstGeom prst="stripedRightArrow">
            <a:avLst/>
          </a:prstGeom>
          <a:solidFill>
            <a:srgbClr val="FF0000"/>
          </a:solidFill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4"/>
          <p:cNvSpPr/>
          <p:nvPr/>
        </p:nvSpPr>
        <p:spPr>
          <a:xfrm>
            <a:off x="5440149" y="1599642"/>
            <a:ext cx="2016224" cy="1566174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224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"/>
          <p:cNvSpPr/>
          <p:nvPr/>
        </p:nvSpPr>
        <p:spPr>
          <a:xfrm>
            <a:off x="327581" y="627534"/>
            <a:ext cx="3384376" cy="7560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АУДИТ КОДА</a:t>
            </a:r>
            <a:endParaRPr lang="en-US" dirty="0" smtClean="0"/>
          </a:p>
          <a:p>
            <a:pPr algn="ctr"/>
            <a:r>
              <a:rPr lang="ru-RU" sz="1900" dirty="0" smtClean="0"/>
              <a:t>Известные уязвимости кода</a:t>
            </a:r>
            <a:endParaRPr lang="en-US" sz="1900" dirty="0"/>
          </a:p>
        </p:txBody>
      </p:sp>
      <p:sp>
        <p:nvSpPr>
          <p:cNvPr id="20" name="Rounded Rectangle 19"/>
          <p:cNvSpPr/>
          <p:nvPr/>
        </p:nvSpPr>
        <p:spPr>
          <a:xfrm>
            <a:off x="327581" y="2463738"/>
            <a:ext cx="3384376" cy="7560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РУЧНОЙ АНАЛИЗ КОДА</a:t>
            </a:r>
            <a:endParaRPr lang="en-US" dirty="0" smtClean="0"/>
          </a:p>
          <a:p>
            <a:pPr algn="ctr"/>
            <a:r>
              <a:rPr lang="ru-RU" dirty="0" smtClean="0"/>
              <a:t>Поиск НДВ</a:t>
            </a:r>
            <a:endParaRPr lang="en-US" dirty="0"/>
          </a:p>
        </p:txBody>
      </p:sp>
      <p:sp>
        <p:nvSpPr>
          <p:cNvPr id="21" name="Rounded Rectangle 21"/>
          <p:cNvSpPr/>
          <p:nvPr/>
        </p:nvSpPr>
        <p:spPr>
          <a:xfrm>
            <a:off x="327581" y="3381840"/>
            <a:ext cx="3384376" cy="7560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АУДИТ ДОПОЛНЕНИЙ</a:t>
            </a:r>
            <a:endParaRPr lang="en-US" dirty="0" smtClean="0"/>
          </a:p>
          <a:p>
            <a:pPr algn="ctr"/>
            <a:r>
              <a:rPr lang="ru-RU" dirty="0" smtClean="0"/>
              <a:t>Все уязвимости</a:t>
            </a:r>
            <a:endParaRPr lang="en-US" dirty="0"/>
          </a:p>
        </p:txBody>
      </p:sp>
      <p:sp>
        <p:nvSpPr>
          <p:cNvPr id="22" name="Rounded Rectangle 22"/>
          <p:cNvSpPr/>
          <p:nvPr/>
        </p:nvSpPr>
        <p:spPr>
          <a:xfrm>
            <a:off x="327581" y="1545636"/>
            <a:ext cx="3384376" cy="7560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АУДИТ ПРИЛОЖЕНИЯ</a:t>
            </a:r>
            <a:endParaRPr lang="en-US" dirty="0" smtClean="0"/>
          </a:p>
          <a:p>
            <a:pPr algn="ctr"/>
            <a:r>
              <a:rPr lang="ru-RU" dirty="0" smtClean="0"/>
              <a:t>Комплексные уязвимости</a:t>
            </a:r>
            <a:endParaRPr lang="en-US" dirty="0"/>
          </a:p>
        </p:txBody>
      </p:sp>
      <p:pic>
        <p:nvPicPr>
          <p:cNvPr id="23" name="Picture 10" descr="appercut-final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5" y="627534"/>
            <a:ext cx="2938272" cy="685800"/>
          </a:xfrm>
          <a:prstGeom prst="rect">
            <a:avLst/>
          </a:prstGeom>
        </p:spPr>
      </p:pic>
      <p:pic>
        <p:nvPicPr>
          <p:cNvPr id="24" name="Picture 25" descr="appercut-final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5" y="3489852"/>
            <a:ext cx="2938272" cy="685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25850" y="1329612"/>
            <a:ext cx="340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53735"/>
                </a:solidFill>
              </a:rPr>
              <a:t>Appercut Service / </a:t>
            </a:r>
            <a:r>
              <a:rPr lang="ru-RU" sz="1400" b="1" dirty="0" smtClean="0">
                <a:solidFill>
                  <a:srgbClr val="953735"/>
                </a:solidFill>
              </a:rPr>
              <a:t>Стандартная база</a:t>
            </a:r>
            <a:endParaRPr lang="en-US" sz="1400" b="1" dirty="0">
              <a:solidFill>
                <a:srgbClr val="95373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3462" y="4191930"/>
            <a:ext cx="298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53735"/>
                </a:solidFill>
              </a:rPr>
              <a:t>Appercut Service / </a:t>
            </a:r>
            <a:r>
              <a:rPr lang="ru-RU" sz="1400" b="1" dirty="0" smtClean="0">
                <a:solidFill>
                  <a:srgbClr val="953735"/>
                </a:solidFill>
              </a:rPr>
              <a:t>База клиента</a:t>
            </a:r>
            <a:endParaRPr lang="en-US" sz="1400" b="1" dirty="0">
              <a:solidFill>
                <a:srgbClr val="953735"/>
              </a:solidFill>
            </a:endParaRPr>
          </a:p>
        </p:txBody>
      </p:sp>
      <p:pic>
        <p:nvPicPr>
          <p:cNvPr id="27" name="Picture 13" descr="logo_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73" y="1923678"/>
            <a:ext cx="1656184" cy="869497"/>
          </a:xfrm>
          <a:prstGeom prst="rect">
            <a:avLst/>
          </a:prstGeom>
        </p:spPr>
      </p:pic>
      <p:cxnSp>
        <p:nvCxnSpPr>
          <p:cNvPr id="28" name="Straight Arrow Connector 34"/>
          <p:cNvCxnSpPr>
            <a:stCxn id="22" idx="3"/>
          </p:cNvCxnSpPr>
          <p:nvPr/>
        </p:nvCxnSpPr>
        <p:spPr>
          <a:xfrm>
            <a:off x="3711957" y="1923678"/>
            <a:ext cx="1728192" cy="0"/>
          </a:xfrm>
          <a:prstGeom prst="straightConnector1">
            <a:avLst/>
          </a:prstGeom>
          <a:ln w="57150" cmpd="sng">
            <a:solidFill>
              <a:srgbClr val="E224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8"/>
          <p:cNvCxnSpPr>
            <a:stCxn id="20" idx="3"/>
          </p:cNvCxnSpPr>
          <p:nvPr/>
        </p:nvCxnSpPr>
        <p:spPr>
          <a:xfrm>
            <a:off x="3711957" y="2841780"/>
            <a:ext cx="1728192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triped Right Arrow 46"/>
          <p:cNvSpPr/>
          <p:nvPr/>
        </p:nvSpPr>
        <p:spPr>
          <a:xfrm rot="10800000">
            <a:off x="3855973" y="735546"/>
            <a:ext cx="936104" cy="486054"/>
          </a:xfrm>
          <a:prstGeom prst="stripedRightArrow">
            <a:avLst/>
          </a:prstGeom>
          <a:solidFill>
            <a:srgbClr val="FF0000"/>
          </a:solidFill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riped Right Arrow 47"/>
          <p:cNvSpPr/>
          <p:nvPr/>
        </p:nvSpPr>
        <p:spPr>
          <a:xfrm rot="10800000">
            <a:off x="3855973" y="3543858"/>
            <a:ext cx="936104" cy="486054"/>
          </a:xfrm>
          <a:prstGeom prst="stripedRightArrow">
            <a:avLst/>
          </a:prstGeom>
          <a:solidFill>
            <a:srgbClr val="FF0000"/>
          </a:solidFill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96414" y="2625756"/>
            <a:ext cx="1778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53735"/>
                </a:solidFill>
              </a:rPr>
              <a:t>Наполнения базы</a:t>
            </a:r>
          </a:p>
          <a:p>
            <a:pPr algn="ctr"/>
            <a:r>
              <a:rPr lang="ru-RU" sz="1400" b="1" dirty="0" smtClean="0">
                <a:solidFill>
                  <a:srgbClr val="953735"/>
                </a:solidFill>
              </a:rPr>
              <a:t>уязвимостей</a:t>
            </a:r>
            <a:endParaRPr lang="en-US" sz="1400" b="1" dirty="0" smtClean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879562"/>
            <a:ext cx="6777081" cy="3511153"/>
          </a:xfrm>
        </p:spPr>
        <p:txBody>
          <a:bodyPr/>
          <a:lstStyle/>
          <a:p>
            <a:pPr algn="just"/>
            <a:r>
              <a:rPr lang="ru-RU" b="0" dirty="0"/>
              <a:t>Не предполагается встраивание в процесс разработки</a:t>
            </a:r>
          </a:p>
          <a:p>
            <a:pPr algn="just"/>
            <a:r>
              <a:rPr lang="ru-RU" b="0" dirty="0"/>
              <a:t>Любое количество приложений</a:t>
            </a:r>
            <a:r>
              <a:rPr lang="en-US" b="0" dirty="0"/>
              <a:t> </a:t>
            </a:r>
            <a:r>
              <a:rPr lang="ru-RU" b="0" dirty="0"/>
              <a:t>на любых языках</a:t>
            </a:r>
            <a:r>
              <a:rPr lang="en-US" b="0" dirty="0"/>
              <a:t>*</a:t>
            </a:r>
            <a:endParaRPr lang="ru-RU" b="0" dirty="0"/>
          </a:p>
          <a:p>
            <a:pPr algn="just"/>
            <a:r>
              <a:rPr lang="ru-RU" b="0" dirty="0"/>
              <a:t>Фокус на бизнес-приложениях (</a:t>
            </a:r>
            <a:r>
              <a:rPr lang="en-US" b="0" dirty="0"/>
              <a:t>ABAP4, Java</a:t>
            </a:r>
            <a:r>
              <a:rPr lang="ru-RU" b="0" dirty="0"/>
              <a:t>, </a:t>
            </a:r>
            <a:r>
              <a:rPr lang="en-US" b="0" dirty="0"/>
              <a:t>JavaScript, </a:t>
            </a:r>
            <a:r>
              <a:rPr lang="ru-RU" b="0" dirty="0"/>
              <a:t>С++, </a:t>
            </a:r>
            <a:r>
              <a:rPr lang="en-US" b="0" dirty="0"/>
              <a:t>PL SQL, T-SQL, MS SQL, Visual Basic, </a:t>
            </a:r>
            <a:r>
              <a:rPr lang="en-CA" b="0" dirty="0"/>
              <a:t>VBScript</a:t>
            </a:r>
            <a:r>
              <a:rPr lang="ru-RU" b="0" dirty="0"/>
              <a:t>, </a:t>
            </a:r>
            <a:r>
              <a:rPr lang="en-CA" b="0" dirty="0" err="1"/>
              <a:t>PeopleScript</a:t>
            </a:r>
            <a:r>
              <a:rPr lang="en-CA" b="0" dirty="0"/>
              <a:t>*, </a:t>
            </a:r>
            <a:r>
              <a:rPr lang="en-US" b="0" dirty="0" err="1"/>
              <a:t>LotusScript</a:t>
            </a:r>
            <a:r>
              <a:rPr lang="en-US" b="0" dirty="0"/>
              <a:t>*, Delphi, </a:t>
            </a:r>
            <a:r>
              <a:rPr lang="en-CA" b="0" dirty="0"/>
              <a:t>C#</a:t>
            </a:r>
            <a:r>
              <a:rPr lang="ru-RU" b="0" dirty="0"/>
              <a:t>,</a:t>
            </a:r>
            <a:r>
              <a:rPr lang="en-US" b="0" dirty="0"/>
              <a:t> Objective C, Python </a:t>
            </a:r>
            <a:r>
              <a:rPr lang="ru-RU" b="0" dirty="0"/>
              <a:t>…</a:t>
            </a:r>
            <a:r>
              <a:rPr lang="en-US" b="0" dirty="0"/>
              <a:t>)</a:t>
            </a:r>
            <a:endParaRPr lang="ru-RU" b="0" dirty="0"/>
          </a:p>
          <a:p>
            <a:pPr algn="just"/>
            <a:r>
              <a:rPr lang="ru-RU" b="0" dirty="0"/>
              <a:t>Анализ кода заказных модулей российских платформ на </a:t>
            </a:r>
            <a:r>
              <a:rPr lang="ru-RU" b="0" dirty="0" err="1"/>
              <a:t>проприетарных</a:t>
            </a:r>
            <a:r>
              <a:rPr lang="ru-RU" b="0" dirty="0"/>
              <a:t> языках: 1С, БОСС, </a:t>
            </a:r>
            <a:r>
              <a:rPr lang="ru-RU" b="0" dirty="0" err="1"/>
              <a:t>Террасофт</a:t>
            </a:r>
            <a:r>
              <a:rPr lang="ru-RU" b="0" dirty="0"/>
              <a:t>,</a:t>
            </a:r>
            <a:r>
              <a:rPr lang="en-US" b="0" dirty="0"/>
              <a:t> …</a:t>
            </a:r>
            <a:r>
              <a:rPr lang="ru-RU" b="0" dirty="0"/>
              <a:t> </a:t>
            </a:r>
            <a:r>
              <a:rPr lang="en-US" b="0" dirty="0"/>
              <a:t>*</a:t>
            </a:r>
            <a:endParaRPr lang="ru-RU" b="0" dirty="0"/>
          </a:p>
          <a:p>
            <a:pPr algn="just"/>
            <a:r>
              <a:rPr lang="ru-RU" b="0" dirty="0"/>
              <a:t>Добавление новых языков (</a:t>
            </a:r>
            <a:r>
              <a:rPr lang="en-US" b="0" dirty="0"/>
              <a:t>SCADA, </a:t>
            </a:r>
            <a:r>
              <a:rPr lang="ru-RU" b="0" dirty="0"/>
              <a:t>управляющие скрипты роутеров, почтовых систем …)</a:t>
            </a:r>
            <a:r>
              <a:rPr lang="en-US" b="0" dirty="0"/>
              <a:t>*</a:t>
            </a:r>
          </a:p>
          <a:p>
            <a:pPr algn="just"/>
            <a:r>
              <a:rPr lang="ru-RU" b="0" dirty="0"/>
              <a:t>Возможность добавлять пользовательские уязвимости</a:t>
            </a:r>
            <a:r>
              <a:rPr lang="en-US" b="0" dirty="0"/>
              <a:t>*</a:t>
            </a:r>
            <a:endParaRPr lang="ru-RU" b="0" dirty="0"/>
          </a:p>
          <a:p>
            <a:pPr algn="just"/>
            <a:r>
              <a:rPr lang="ru-RU" b="0" dirty="0"/>
              <a:t>Реализация в виде веб-сервиса </a:t>
            </a:r>
            <a:r>
              <a:rPr lang="en-US" b="0" dirty="0"/>
              <a:t>(</a:t>
            </a:r>
            <a:r>
              <a:rPr lang="en-US" b="0" dirty="0" err="1"/>
              <a:t>SaaS</a:t>
            </a:r>
            <a:r>
              <a:rPr lang="en-US" b="0" dirty="0"/>
              <a:t>, Private Cloud)</a:t>
            </a:r>
          </a:p>
          <a:p>
            <a:pPr algn="just"/>
            <a:r>
              <a:rPr lang="ru-RU" b="0" dirty="0"/>
              <a:t>Поддержка и обучение, повышение осведомленности </a:t>
            </a:r>
          </a:p>
          <a:p>
            <a:pPr algn="just"/>
            <a:endParaRPr lang="ru-RU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500" dirty="0" smtClean="0"/>
              <a:t>Почему </a:t>
            </a:r>
            <a:r>
              <a:rPr lang="en-CA" sz="2500" dirty="0" err="1" smtClean="0"/>
              <a:t>appercut</a:t>
            </a:r>
            <a:r>
              <a:rPr lang="ru-RU" sz="2500" dirty="0" smtClean="0"/>
              <a:t> именно для вас</a:t>
            </a:r>
            <a:r>
              <a:rPr lang="en-US" sz="2500" dirty="0" smtClean="0"/>
              <a:t>?</a:t>
            </a:r>
            <a:endParaRPr lang="ru-RU" sz="2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3628" y="4280488"/>
            <a:ext cx="44595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ru-RU" dirty="0">
                <a:solidFill>
                  <a:srgbClr val="FF0000"/>
                </a:solidFill>
              </a:rPr>
              <a:t>Эксклюзивно от </a:t>
            </a:r>
            <a:r>
              <a:rPr lang="en-US" dirty="0" err="1">
                <a:solidFill>
                  <a:srgbClr val="FF0000"/>
                </a:solidFill>
              </a:rPr>
              <a:t>Appercut</a:t>
            </a:r>
            <a:r>
              <a:rPr lang="en-US" dirty="0">
                <a:solidFill>
                  <a:srgbClr val="FF0000"/>
                </a:solidFill>
              </a:rPr>
              <a:t> Security</a:t>
            </a:r>
          </a:p>
        </p:txBody>
      </p:sp>
    </p:spTree>
    <p:extLst>
      <p:ext uri="{BB962C8B-B14F-4D97-AF65-F5344CB8AC3E}">
        <p14:creationId xmlns:p14="http://schemas.microsoft.com/office/powerpoint/2010/main" val="23059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932040" y="2455168"/>
            <a:ext cx="3308346" cy="958466"/>
          </a:xfrm>
        </p:spPr>
        <p:txBody>
          <a:bodyPr/>
          <a:lstStyle/>
          <a:p>
            <a:r>
              <a:rPr lang="ru-RU" sz="2000" dirty="0" smtClean="0"/>
              <a:t>Левин Константин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540" y="94725"/>
            <a:ext cx="7497118" cy="4608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dirty="0"/>
              <a:t>Подход </a:t>
            </a:r>
            <a:r>
              <a:rPr lang="en-US" sz="4400" dirty="0" smtClean="0"/>
              <a:t>InfoWatch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319" y="627535"/>
            <a:ext cx="2238801" cy="1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68300" dist="50800" dir="17700000" sx="104000" sy="104000" algn="bl" rotWithShape="0">
              <a:prstClr val="black">
                <a:alpha val="26000"/>
              </a:prstClr>
            </a:outerShdw>
          </a:effec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251522" y="3284029"/>
            <a:ext cx="8424934" cy="504056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00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ЦИНК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2000457"/>
            <a:ext cx="1658292" cy="967337"/>
            <a:chOff x="539552" y="4293096"/>
            <a:chExt cx="2592288" cy="1512168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39552" y="4293096"/>
              <a:ext cx="2592288" cy="1512168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00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54" y="4575529"/>
              <a:ext cx="1473484" cy="80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Группа 4"/>
          <p:cNvGrpSpPr/>
          <p:nvPr/>
        </p:nvGrpSpPr>
        <p:grpSpPr>
          <a:xfrm>
            <a:off x="1907704" y="1995686"/>
            <a:ext cx="1704355" cy="967337"/>
            <a:chOff x="3413319" y="4221088"/>
            <a:chExt cx="2664296" cy="151216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3413319" y="4221088"/>
              <a:ext cx="2664296" cy="1512168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00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8223" y="4681301"/>
              <a:ext cx="2183577" cy="598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" name="Группа 48"/>
          <p:cNvGrpSpPr/>
          <p:nvPr/>
        </p:nvGrpSpPr>
        <p:grpSpPr>
          <a:xfrm>
            <a:off x="3803749" y="2000457"/>
            <a:ext cx="1704355" cy="967337"/>
            <a:chOff x="3803749" y="2000457"/>
            <a:chExt cx="1704355" cy="967337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803749" y="2000457"/>
              <a:ext cx="1704355" cy="967337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00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5708" y="2225081"/>
              <a:ext cx="1140437" cy="52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Группа 49"/>
          <p:cNvGrpSpPr/>
          <p:nvPr/>
        </p:nvGrpSpPr>
        <p:grpSpPr>
          <a:xfrm>
            <a:off x="5603949" y="2000457"/>
            <a:ext cx="1704355" cy="967337"/>
            <a:chOff x="5603949" y="2000457"/>
            <a:chExt cx="1704355" cy="967337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5603949" y="2000457"/>
              <a:ext cx="1704355" cy="967337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00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a0.twimg.com/profile_images/1197562566/Logo-squar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549" y="2031690"/>
              <a:ext cx="916707" cy="91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7380312" y="2006374"/>
            <a:ext cx="1704355" cy="967337"/>
            <a:chOff x="7380312" y="2006374"/>
            <a:chExt cx="1704355" cy="967337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7380312" y="2006374"/>
              <a:ext cx="1704355" cy="967337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00A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030" name="Picture 6" descr="http://www.logobank.ru/images/ph/ru/n/nanosemantik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621" y="2067694"/>
              <a:ext cx="829835" cy="82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4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8633" y="1020700"/>
            <a:ext cx="7918648" cy="174876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7D32"/>
                </a:solidFill>
              </a:rPr>
              <a:t>InfoWatch DLP</a:t>
            </a:r>
            <a:r>
              <a:rPr lang="ru-RU" sz="4000" dirty="0" smtClean="0">
                <a:solidFill>
                  <a:srgbClr val="007D32"/>
                </a:solidFill>
              </a:rPr>
              <a:t>: как мы видим!</a:t>
            </a:r>
            <a:br>
              <a:rPr lang="ru-RU" sz="4000" dirty="0" smtClean="0">
                <a:solidFill>
                  <a:srgbClr val="007D32"/>
                </a:solidFill>
              </a:rPr>
            </a:br>
            <a:r>
              <a:rPr lang="ru-RU" sz="4000" dirty="0">
                <a:solidFill>
                  <a:srgbClr val="007D32"/>
                </a:solidFill>
              </a:rPr>
              <a:t/>
            </a:r>
            <a:br>
              <a:rPr lang="ru-RU" sz="4000" dirty="0">
                <a:solidFill>
                  <a:srgbClr val="007D32"/>
                </a:solidFill>
              </a:rPr>
            </a:br>
            <a:r>
              <a:rPr lang="ru-RU" sz="4000" dirty="0" smtClean="0">
                <a:solidFill>
                  <a:srgbClr val="007D32"/>
                </a:solidFill>
              </a:rPr>
              <a:t/>
            </a:r>
            <a:br>
              <a:rPr lang="ru-RU" sz="4000" dirty="0" smtClean="0">
                <a:solidFill>
                  <a:srgbClr val="007D32"/>
                </a:solidFill>
              </a:rPr>
            </a:br>
            <a:endParaRPr lang="ru-RU" sz="4000" dirty="0">
              <a:solidFill>
                <a:srgbClr val="007D32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608633" y="2445432"/>
            <a:ext cx="5753522" cy="1314450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Autofit/>
          </a:bodyPr>
          <a:lstStyle/>
          <a:p>
            <a:pPr lvl="0" defTabSz="360000">
              <a:spcBef>
                <a:spcPct val="20000"/>
              </a:spcBef>
              <a:buClr>
                <a:srgbClr val="008640"/>
              </a:buClr>
              <a:buSzPct val="90000"/>
              <a:tabLst>
                <a:tab pos="719138" algn="l"/>
                <a:tab pos="1079500" algn="l"/>
              </a:tabLst>
              <a:defRPr/>
            </a:pPr>
            <a:r>
              <a:rPr lang="ru-RU" sz="2800" noProof="0" dirty="0" smtClean="0">
                <a:ln w="6350" cap="rnd">
                  <a:noFill/>
                </a:ln>
                <a:latin typeface="Arial" pitchFamily="34" charset="0"/>
                <a:cs typeface="Arial" pitchFamily="34" charset="0"/>
              </a:rPr>
              <a:t>Система контроля перемещения информации в организации</a:t>
            </a:r>
            <a:r>
              <a:rPr kumimoji="0" lang="en-US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800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ru-RU" sz="2800" i="0" u="none" strike="noStrike" kern="1200" cap="none" spc="0" normalizeH="0" baseline="0" noProof="0" dirty="0">
              <a:ln w="6350" cap="rnd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540" y="94725"/>
            <a:ext cx="7497118" cy="4608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dirty="0"/>
              <a:t>Подход </a:t>
            </a:r>
            <a:r>
              <a:rPr lang="en-US" sz="4400" dirty="0" smtClean="0"/>
              <a:t>InfoWatch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51820" y="470161"/>
            <a:ext cx="5097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D32"/>
                </a:solidFill>
              </a:rPr>
              <a:t>к внедрению </a:t>
            </a:r>
            <a:r>
              <a:rPr lang="en-US" sz="4400" b="1" dirty="0">
                <a:solidFill>
                  <a:srgbClr val="007D32"/>
                </a:solidFill>
              </a:rPr>
              <a:t>DLP</a:t>
            </a:r>
            <a:endParaRPr lang="ru-RU" sz="4400" b="1" dirty="0">
              <a:solidFill>
                <a:srgbClr val="007D3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741472" y="1165005"/>
            <a:ext cx="1512001" cy="1512001"/>
            <a:chOff x="2740530" y="-238092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9" name="Овал 8"/>
            <p:cNvSpPr/>
            <p:nvPr/>
          </p:nvSpPr>
          <p:spPr>
            <a:xfrm>
              <a:off x="2740530" y="-238092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2961957" y="-1666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Стратегия 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183001" y="2289655"/>
            <a:ext cx="744967" cy="349183"/>
            <a:chOff x="4182059" y="886558"/>
            <a:chExt cx="744967" cy="349183"/>
          </a:xfrm>
          <a:scene3d>
            <a:camera prst="orthographicFront"/>
            <a:lightRig rig="threePt" dir="t"/>
          </a:scene3d>
        </p:grpSpPr>
        <p:sp>
          <p:nvSpPr>
            <p:cNvPr id="12" name="Стрелка вправо 11"/>
            <p:cNvSpPr/>
            <p:nvPr/>
          </p:nvSpPr>
          <p:spPr>
            <a:xfrm rot="1630708">
              <a:off x="4182059" y="886558"/>
              <a:ext cx="744967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право 6"/>
            <p:cNvSpPr/>
            <p:nvPr/>
          </p:nvSpPr>
          <p:spPr>
            <a:xfrm rot="1630708">
              <a:off x="4187842" y="932471"/>
              <a:ext cx="640212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881341" y="2263731"/>
            <a:ext cx="1512001" cy="1512001"/>
            <a:chOff x="4880399" y="860634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15" name="Овал 14"/>
            <p:cNvSpPr/>
            <p:nvPr/>
          </p:nvSpPr>
          <p:spPr>
            <a:xfrm>
              <a:off x="4880399" y="860634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8"/>
            <p:cNvSpPr/>
            <p:nvPr/>
          </p:nvSpPr>
          <p:spPr>
            <a:xfrm>
              <a:off x="5101826" y="1082061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Люди 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206557" y="3389144"/>
            <a:ext cx="745556" cy="349183"/>
            <a:chOff x="4205615" y="1986047"/>
            <a:chExt cx="745556" cy="349183"/>
          </a:xfrm>
          <a:scene3d>
            <a:camera prst="orthographicFront"/>
            <a:lightRig rig="threePt" dir="t"/>
          </a:scene3d>
        </p:grpSpPr>
        <p:sp>
          <p:nvSpPr>
            <p:cNvPr id="18" name="Стрелка вправо 17"/>
            <p:cNvSpPr/>
            <p:nvPr/>
          </p:nvSpPr>
          <p:spPr>
            <a:xfrm rot="9167327">
              <a:off x="4205615" y="1986047"/>
              <a:ext cx="745556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10"/>
            <p:cNvSpPr/>
            <p:nvPr/>
          </p:nvSpPr>
          <p:spPr>
            <a:xfrm rot="19967327">
              <a:off x="4304573" y="2031933"/>
              <a:ext cx="640801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741472" y="3364005"/>
            <a:ext cx="1512001" cy="1512001"/>
            <a:chOff x="2740530" y="1960908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21" name="Овал 20"/>
            <p:cNvSpPr/>
            <p:nvPr/>
          </p:nvSpPr>
          <p:spPr>
            <a:xfrm>
              <a:off x="2740530" y="1960908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12"/>
            <p:cNvSpPr/>
            <p:nvPr/>
          </p:nvSpPr>
          <p:spPr>
            <a:xfrm>
              <a:off x="2961957" y="218233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Бизнес - процессы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08570" y="3370603"/>
            <a:ext cx="809737" cy="349183"/>
            <a:chOff x="2007628" y="1967506"/>
            <a:chExt cx="809737" cy="349183"/>
          </a:xfrm>
          <a:scene3d>
            <a:camera prst="orthographicFront"/>
            <a:lightRig rig="threePt" dir="t"/>
          </a:scene3d>
        </p:grpSpPr>
        <p:sp>
          <p:nvSpPr>
            <p:cNvPr id="24" name="Стрелка вправо 23"/>
            <p:cNvSpPr/>
            <p:nvPr/>
          </p:nvSpPr>
          <p:spPr>
            <a:xfrm rot="12476090">
              <a:off x="2007628" y="1967506"/>
              <a:ext cx="809737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14"/>
            <p:cNvSpPr/>
            <p:nvPr/>
          </p:nvSpPr>
          <p:spPr>
            <a:xfrm rot="23276090">
              <a:off x="2106280" y="2061880"/>
              <a:ext cx="704982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547664" y="2200735"/>
            <a:ext cx="1512001" cy="1512001"/>
            <a:chOff x="546722" y="797638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27" name="Овал 26"/>
            <p:cNvSpPr/>
            <p:nvPr/>
          </p:nvSpPr>
          <p:spPr>
            <a:xfrm>
              <a:off x="546722" y="797638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16"/>
            <p:cNvSpPr/>
            <p:nvPr/>
          </p:nvSpPr>
          <p:spPr>
            <a:xfrm>
              <a:off x="768149" y="101906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Технологии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007119" y="2270132"/>
            <a:ext cx="762102" cy="349183"/>
            <a:chOff x="2006177" y="867035"/>
            <a:chExt cx="762102" cy="349183"/>
          </a:xfrm>
          <a:scene3d>
            <a:camera prst="orthographicFront"/>
            <a:lightRig rig="threePt" dir="t"/>
          </a:scene3d>
        </p:grpSpPr>
        <p:sp>
          <p:nvSpPr>
            <p:cNvPr id="30" name="Стрелка вправо 29"/>
            <p:cNvSpPr/>
            <p:nvPr/>
          </p:nvSpPr>
          <p:spPr>
            <a:xfrm rot="20083636">
              <a:off x="2006177" y="867035"/>
              <a:ext cx="762102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трелка вправо 18"/>
            <p:cNvSpPr/>
            <p:nvPr/>
          </p:nvSpPr>
          <p:spPr>
            <a:xfrm rot="20083636">
              <a:off x="2011190" y="959233"/>
              <a:ext cx="657347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7193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431540" y="310749"/>
            <a:ext cx="7668852" cy="460801"/>
          </a:xfrm>
          <a:prstGeom prst="rect">
            <a:avLst/>
          </a:prstGeom>
        </p:spPr>
        <p:txBody>
          <a:bodyPr vert="horz" lIns="107275" tIns="53637" rIns="107275" bIns="53637" rtlCol="0" anchor="t">
            <a:noAutofit/>
          </a:bodyPr>
          <a:lstStyle>
            <a:lvl1pPr algn="l" defTabSz="10715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800" b="1" u="none" kern="120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dirty="0" smtClean="0"/>
              <a:t>Подход 1 – </a:t>
            </a:r>
            <a:r>
              <a:rPr lang="en-US" sz="3600" dirty="0" smtClean="0"/>
              <a:t>DLP </a:t>
            </a:r>
            <a:r>
              <a:rPr lang="ru-RU" sz="3600" dirty="0" smtClean="0"/>
              <a:t>ради технологий</a:t>
            </a:r>
            <a:endParaRPr lang="ru-RU" sz="3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741472" y="1165005"/>
            <a:ext cx="1512001" cy="1512001"/>
            <a:chOff x="2740530" y="-238092"/>
            <a:chExt cx="1512001" cy="151200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3" name="Овал 32"/>
            <p:cNvSpPr/>
            <p:nvPr/>
          </p:nvSpPr>
          <p:spPr>
            <a:xfrm>
              <a:off x="2740530" y="-238092"/>
              <a:ext cx="1512001" cy="1512001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2961957" y="-16665"/>
              <a:ext cx="1069147" cy="10691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Стратегия </a:t>
              </a:r>
              <a:endParaRPr lang="ru-RU" sz="1400" b="1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83001" y="2289655"/>
            <a:ext cx="744967" cy="349183"/>
            <a:chOff x="4182059" y="886558"/>
            <a:chExt cx="744967" cy="349183"/>
          </a:xfr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1" name="Стрелка вправо 30"/>
            <p:cNvSpPr/>
            <p:nvPr/>
          </p:nvSpPr>
          <p:spPr>
            <a:xfrm rot="1630708">
              <a:off x="4182059" y="886558"/>
              <a:ext cx="744967" cy="349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трелка вправо 6"/>
            <p:cNvSpPr/>
            <p:nvPr/>
          </p:nvSpPr>
          <p:spPr>
            <a:xfrm rot="1630708">
              <a:off x="4187842" y="932471"/>
              <a:ext cx="640212" cy="20950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881341" y="2263731"/>
            <a:ext cx="1512001" cy="1512001"/>
            <a:chOff x="4880399" y="860634"/>
            <a:chExt cx="1512001" cy="151200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9" name="Овал 28"/>
            <p:cNvSpPr/>
            <p:nvPr/>
          </p:nvSpPr>
          <p:spPr>
            <a:xfrm>
              <a:off x="4880399" y="860634"/>
              <a:ext cx="1512001" cy="1512001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8"/>
            <p:cNvSpPr/>
            <p:nvPr/>
          </p:nvSpPr>
          <p:spPr>
            <a:xfrm>
              <a:off x="5101826" y="1082061"/>
              <a:ext cx="1069147" cy="10691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Люди </a:t>
              </a:r>
              <a:endParaRPr lang="ru-RU" sz="1400" b="1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06557" y="3389144"/>
            <a:ext cx="745556" cy="349183"/>
            <a:chOff x="4205615" y="1986047"/>
            <a:chExt cx="745556" cy="349183"/>
          </a:xfr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7" name="Стрелка вправо 26"/>
            <p:cNvSpPr/>
            <p:nvPr/>
          </p:nvSpPr>
          <p:spPr>
            <a:xfrm rot="9167327">
              <a:off x="4205615" y="1986047"/>
              <a:ext cx="745556" cy="349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10"/>
            <p:cNvSpPr/>
            <p:nvPr/>
          </p:nvSpPr>
          <p:spPr>
            <a:xfrm rot="19967327">
              <a:off x="4304573" y="2031933"/>
              <a:ext cx="640801" cy="20950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41472" y="3364005"/>
            <a:ext cx="1512001" cy="1512001"/>
            <a:chOff x="2740530" y="1960908"/>
            <a:chExt cx="1512001" cy="151200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5" name="Овал 24"/>
            <p:cNvSpPr/>
            <p:nvPr/>
          </p:nvSpPr>
          <p:spPr>
            <a:xfrm>
              <a:off x="2740530" y="1960908"/>
              <a:ext cx="1512001" cy="1512001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12"/>
            <p:cNvSpPr/>
            <p:nvPr/>
          </p:nvSpPr>
          <p:spPr>
            <a:xfrm>
              <a:off x="2961957" y="2182335"/>
              <a:ext cx="1069147" cy="10691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Бизнес - процессы</a:t>
              </a:r>
              <a:endParaRPr lang="ru-RU" sz="1400" b="1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08570" y="3370603"/>
            <a:ext cx="809737" cy="349183"/>
            <a:chOff x="2007628" y="1967506"/>
            <a:chExt cx="809737" cy="349183"/>
          </a:xfr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3" name="Стрелка вправо 22"/>
            <p:cNvSpPr/>
            <p:nvPr/>
          </p:nvSpPr>
          <p:spPr>
            <a:xfrm rot="12476090">
              <a:off x="2007628" y="1967506"/>
              <a:ext cx="809737" cy="349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14"/>
            <p:cNvSpPr/>
            <p:nvPr/>
          </p:nvSpPr>
          <p:spPr>
            <a:xfrm rot="23276090">
              <a:off x="2106280" y="2061880"/>
              <a:ext cx="704982" cy="20950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47664" y="2200735"/>
            <a:ext cx="1512001" cy="1512001"/>
            <a:chOff x="546722" y="797638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21" name="Овал 20"/>
            <p:cNvSpPr/>
            <p:nvPr/>
          </p:nvSpPr>
          <p:spPr>
            <a:xfrm>
              <a:off x="546722" y="797638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16"/>
            <p:cNvSpPr/>
            <p:nvPr/>
          </p:nvSpPr>
          <p:spPr>
            <a:xfrm>
              <a:off x="768149" y="101906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Технологии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07119" y="2270132"/>
            <a:ext cx="762102" cy="349183"/>
            <a:chOff x="2006177" y="867035"/>
            <a:chExt cx="762102" cy="349183"/>
          </a:xfr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9" name="Стрелка вправо 18"/>
            <p:cNvSpPr/>
            <p:nvPr/>
          </p:nvSpPr>
          <p:spPr>
            <a:xfrm rot="20083636">
              <a:off x="2006177" y="867035"/>
              <a:ext cx="762102" cy="349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18"/>
            <p:cNvSpPr/>
            <p:nvPr/>
          </p:nvSpPr>
          <p:spPr>
            <a:xfrm rot="20083636">
              <a:off x="2011190" y="959233"/>
              <a:ext cx="657347" cy="20950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106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431540" y="310749"/>
            <a:ext cx="7668852" cy="460801"/>
          </a:xfrm>
          <a:prstGeom prst="rect">
            <a:avLst/>
          </a:prstGeom>
        </p:spPr>
        <p:txBody>
          <a:bodyPr vert="horz" lIns="107275" tIns="53637" rIns="107275" bIns="53637" rtlCol="0" anchor="t">
            <a:noAutofit/>
          </a:bodyPr>
          <a:lstStyle>
            <a:lvl1pPr algn="l" defTabSz="10715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800" b="1" u="none" kern="120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dirty="0" smtClean="0"/>
              <a:t>Подход 2 – обычная </a:t>
            </a:r>
            <a:r>
              <a:rPr lang="en-US" sz="3600" dirty="0" smtClean="0"/>
              <a:t>DLP</a:t>
            </a:r>
            <a:endParaRPr lang="ru-RU" sz="3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741472" y="1165005"/>
            <a:ext cx="1512001" cy="1512001"/>
            <a:chOff x="2740530" y="-238092"/>
            <a:chExt cx="1512001" cy="151200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6" name="Овал 5"/>
            <p:cNvSpPr/>
            <p:nvPr/>
          </p:nvSpPr>
          <p:spPr>
            <a:xfrm>
              <a:off x="2740530" y="-238092"/>
              <a:ext cx="1512001" cy="1512001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2961957" y="-16665"/>
              <a:ext cx="1069147" cy="10691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Стратегия </a:t>
              </a:r>
              <a:endParaRPr lang="ru-RU" sz="1400" b="1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83001" y="2289655"/>
            <a:ext cx="744967" cy="349183"/>
            <a:chOff x="4182059" y="886558"/>
            <a:chExt cx="744967" cy="349183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1" name="Стрелка вправо 10"/>
            <p:cNvSpPr/>
            <p:nvPr/>
          </p:nvSpPr>
          <p:spPr>
            <a:xfrm rot="1630708">
              <a:off x="4182059" y="886558"/>
              <a:ext cx="744967" cy="349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право 6"/>
            <p:cNvSpPr/>
            <p:nvPr/>
          </p:nvSpPr>
          <p:spPr>
            <a:xfrm rot="1630708">
              <a:off x="4187842" y="932471"/>
              <a:ext cx="640212" cy="20950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881341" y="2263731"/>
            <a:ext cx="1512001" cy="1512001"/>
            <a:chOff x="4880399" y="860634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14" name="Овал 13"/>
            <p:cNvSpPr/>
            <p:nvPr/>
          </p:nvSpPr>
          <p:spPr>
            <a:xfrm>
              <a:off x="4880399" y="860634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8"/>
            <p:cNvSpPr/>
            <p:nvPr/>
          </p:nvSpPr>
          <p:spPr>
            <a:xfrm>
              <a:off x="5101826" y="1082061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Люди 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06557" y="3389144"/>
            <a:ext cx="745556" cy="349183"/>
            <a:chOff x="4205615" y="1986047"/>
            <a:chExt cx="745556" cy="349183"/>
          </a:xfrm>
          <a:scene3d>
            <a:camera prst="orthographicFront"/>
            <a:lightRig rig="threePt" dir="t"/>
          </a:scene3d>
        </p:grpSpPr>
        <p:sp>
          <p:nvSpPr>
            <p:cNvPr id="17" name="Стрелка вправо 16"/>
            <p:cNvSpPr/>
            <p:nvPr/>
          </p:nvSpPr>
          <p:spPr>
            <a:xfrm rot="9167327">
              <a:off x="4205615" y="1986047"/>
              <a:ext cx="745556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10"/>
            <p:cNvSpPr/>
            <p:nvPr/>
          </p:nvSpPr>
          <p:spPr>
            <a:xfrm rot="19967327">
              <a:off x="4304573" y="2031933"/>
              <a:ext cx="640801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741472" y="3364005"/>
            <a:ext cx="1512001" cy="1512001"/>
            <a:chOff x="2740530" y="1960908"/>
            <a:chExt cx="1512001" cy="151200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0" name="Овал 19"/>
            <p:cNvSpPr/>
            <p:nvPr/>
          </p:nvSpPr>
          <p:spPr>
            <a:xfrm>
              <a:off x="2740530" y="1960908"/>
              <a:ext cx="1512001" cy="1512001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12"/>
            <p:cNvSpPr/>
            <p:nvPr/>
          </p:nvSpPr>
          <p:spPr>
            <a:xfrm>
              <a:off x="2961957" y="2182335"/>
              <a:ext cx="1069147" cy="10691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Бизнес - процессы</a:t>
              </a:r>
              <a:endParaRPr lang="ru-RU" sz="1400" b="1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08570" y="3370603"/>
            <a:ext cx="809737" cy="349183"/>
            <a:chOff x="2007628" y="1967506"/>
            <a:chExt cx="809737" cy="349183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23" name="Стрелка вправо 22"/>
            <p:cNvSpPr/>
            <p:nvPr/>
          </p:nvSpPr>
          <p:spPr>
            <a:xfrm rot="12476090">
              <a:off x="2007628" y="1967506"/>
              <a:ext cx="809737" cy="3491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14"/>
            <p:cNvSpPr/>
            <p:nvPr/>
          </p:nvSpPr>
          <p:spPr>
            <a:xfrm rot="23276090">
              <a:off x="2106280" y="2061880"/>
              <a:ext cx="704982" cy="20950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547664" y="2200735"/>
            <a:ext cx="1512001" cy="1512001"/>
            <a:chOff x="546722" y="797638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26" name="Овал 25"/>
            <p:cNvSpPr/>
            <p:nvPr/>
          </p:nvSpPr>
          <p:spPr>
            <a:xfrm>
              <a:off x="546722" y="797638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16"/>
            <p:cNvSpPr/>
            <p:nvPr/>
          </p:nvSpPr>
          <p:spPr>
            <a:xfrm>
              <a:off x="768149" y="101906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Технологии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007119" y="2270132"/>
            <a:ext cx="762102" cy="349183"/>
            <a:chOff x="2006177" y="867035"/>
            <a:chExt cx="762102" cy="349183"/>
          </a:xfrm>
          <a:scene3d>
            <a:camera prst="orthographicFront"/>
            <a:lightRig rig="threePt" dir="t"/>
          </a:scene3d>
        </p:grpSpPr>
        <p:sp>
          <p:nvSpPr>
            <p:cNvPr id="29" name="Стрелка вправо 28"/>
            <p:cNvSpPr/>
            <p:nvPr/>
          </p:nvSpPr>
          <p:spPr>
            <a:xfrm rot="20083636">
              <a:off x="2006177" y="867035"/>
              <a:ext cx="762102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право 18"/>
            <p:cNvSpPr/>
            <p:nvPr/>
          </p:nvSpPr>
          <p:spPr>
            <a:xfrm rot="20083636">
              <a:off x="2011190" y="959233"/>
              <a:ext cx="657347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106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431540" y="310749"/>
            <a:ext cx="7668852" cy="460801"/>
          </a:xfrm>
          <a:prstGeom prst="rect">
            <a:avLst/>
          </a:prstGeom>
        </p:spPr>
        <p:txBody>
          <a:bodyPr vert="horz" lIns="107275" tIns="53637" rIns="107275" bIns="53637" rtlCol="0" anchor="t">
            <a:noAutofit/>
          </a:bodyPr>
          <a:lstStyle>
            <a:lvl1pPr algn="l" defTabSz="10715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800" b="1" u="none" kern="120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dirty="0" smtClean="0"/>
              <a:t>Подход 3 – </a:t>
            </a:r>
            <a:r>
              <a:rPr lang="en-US" sz="3600" dirty="0" smtClean="0"/>
              <a:t>DLP </a:t>
            </a:r>
            <a:r>
              <a:rPr lang="ru-RU" sz="3600" dirty="0" smtClean="0"/>
              <a:t>для </a:t>
            </a:r>
            <a:r>
              <a:rPr lang="ru-RU" sz="3600" dirty="0" err="1" smtClean="0"/>
              <a:t>безопасника</a:t>
            </a:r>
            <a:endParaRPr lang="ru-RU" sz="3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741472" y="1165005"/>
            <a:ext cx="1512001" cy="1512001"/>
            <a:chOff x="2740530" y="-238092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6" name="Овал 5"/>
            <p:cNvSpPr/>
            <p:nvPr/>
          </p:nvSpPr>
          <p:spPr>
            <a:xfrm>
              <a:off x="2740530" y="-238092"/>
              <a:ext cx="1512001" cy="15120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2961957" y="-16665"/>
              <a:ext cx="1069147" cy="1069147"/>
            </a:xfrm>
            <a:prstGeom prst="rect">
              <a:avLst/>
            </a:prstGeom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Стратегия </a:t>
              </a:r>
              <a:endParaRPr lang="ru-RU" sz="1400" b="1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83001" y="2289655"/>
            <a:ext cx="744967" cy="349183"/>
            <a:chOff x="4182059" y="886558"/>
            <a:chExt cx="744967" cy="349183"/>
          </a:xfrm>
          <a:scene3d>
            <a:camera prst="orthographicFront"/>
            <a:lightRig rig="threePt" dir="t"/>
          </a:scene3d>
        </p:grpSpPr>
        <p:sp>
          <p:nvSpPr>
            <p:cNvPr id="11" name="Стрелка вправо 10"/>
            <p:cNvSpPr/>
            <p:nvPr/>
          </p:nvSpPr>
          <p:spPr>
            <a:xfrm rot="1630708">
              <a:off x="4182059" y="886558"/>
              <a:ext cx="744967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право 6"/>
            <p:cNvSpPr/>
            <p:nvPr/>
          </p:nvSpPr>
          <p:spPr>
            <a:xfrm rot="1630708">
              <a:off x="4187842" y="932471"/>
              <a:ext cx="640212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881341" y="2263731"/>
            <a:ext cx="1512001" cy="1512001"/>
            <a:chOff x="4880399" y="860634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14" name="Овал 13"/>
            <p:cNvSpPr/>
            <p:nvPr/>
          </p:nvSpPr>
          <p:spPr>
            <a:xfrm>
              <a:off x="4880399" y="860634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8"/>
            <p:cNvSpPr/>
            <p:nvPr/>
          </p:nvSpPr>
          <p:spPr>
            <a:xfrm>
              <a:off x="5101826" y="1082061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Люди 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06557" y="3389144"/>
            <a:ext cx="745556" cy="349183"/>
            <a:chOff x="4205615" y="1986047"/>
            <a:chExt cx="745556" cy="349183"/>
          </a:xfrm>
          <a:scene3d>
            <a:camera prst="orthographicFront"/>
            <a:lightRig rig="threePt" dir="t"/>
          </a:scene3d>
        </p:grpSpPr>
        <p:sp>
          <p:nvSpPr>
            <p:cNvPr id="17" name="Стрелка вправо 16"/>
            <p:cNvSpPr/>
            <p:nvPr/>
          </p:nvSpPr>
          <p:spPr>
            <a:xfrm rot="9167327">
              <a:off x="4205615" y="1986047"/>
              <a:ext cx="745556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10"/>
            <p:cNvSpPr/>
            <p:nvPr/>
          </p:nvSpPr>
          <p:spPr>
            <a:xfrm rot="19967327">
              <a:off x="4304573" y="2031933"/>
              <a:ext cx="640801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741472" y="3364005"/>
            <a:ext cx="1512001" cy="1512001"/>
            <a:chOff x="2740530" y="1960908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20" name="Овал 19"/>
            <p:cNvSpPr/>
            <p:nvPr/>
          </p:nvSpPr>
          <p:spPr>
            <a:xfrm>
              <a:off x="2740530" y="1960908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12"/>
            <p:cNvSpPr/>
            <p:nvPr/>
          </p:nvSpPr>
          <p:spPr>
            <a:xfrm>
              <a:off x="2961957" y="218233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Бизнес - процессы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08570" y="3370603"/>
            <a:ext cx="809737" cy="349183"/>
            <a:chOff x="2007628" y="1967506"/>
            <a:chExt cx="809737" cy="349183"/>
          </a:xfrm>
          <a:scene3d>
            <a:camera prst="orthographicFront"/>
            <a:lightRig rig="threePt" dir="t"/>
          </a:scene3d>
        </p:grpSpPr>
        <p:sp>
          <p:nvSpPr>
            <p:cNvPr id="23" name="Стрелка вправо 22"/>
            <p:cNvSpPr/>
            <p:nvPr/>
          </p:nvSpPr>
          <p:spPr>
            <a:xfrm rot="12476090">
              <a:off x="2007628" y="1967506"/>
              <a:ext cx="809737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14"/>
            <p:cNvSpPr/>
            <p:nvPr/>
          </p:nvSpPr>
          <p:spPr>
            <a:xfrm rot="23276090">
              <a:off x="2106280" y="2061880"/>
              <a:ext cx="704982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547664" y="2200735"/>
            <a:ext cx="1512001" cy="1512001"/>
            <a:chOff x="546722" y="797638"/>
            <a:chExt cx="1512001" cy="1512001"/>
          </a:xfrm>
          <a:scene3d>
            <a:camera prst="orthographicFront"/>
            <a:lightRig rig="threePt" dir="t"/>
          </a:scene3d>
        </p:grpSpPr>
        <p:sp>
          <p:nvSpPr>
            <p:cNvPr id="26" name="Овал 25"/>
            <p:cNvSpPr/>
            <p:nvPr/>
          </p:nvSpPr>
          <p:spPr>
            <a:xfrm>
              <a:off x="546722" y="797638"/>
              <a:ext cx="1512001" cy="151200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D3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16"/>
            <p:cNvSpPr/>
            <p:nvPr/>
          </p:nvSpPr>
          <p:spPr>
            <a:xfrm>
              <a:off x="768149" y="1019065"/>
              <a:ext cx="1069147" cy="1069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D32"/>
                  </a:solidFill>
                  <a:latin typeface="Arial" pitchFamily="34" charset="0"/>
                  <a:cs typeface="Arial" pitchFamily="34" charset="0"/>
                </a:rPr>
                <a:t>Технологии</a:t>
              </a:r>
              <a:endParaRPr lang="ru-RU" sz="1400" b="1" kern="1200" dirty="0">
                <a:solidFill>
                  <a:srgbClr val="007D3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007119" y="2270132"/>
            <a:ext cx="762102" cy="349183"/>
            <a:chOff x="2006177" y="867035"/>
            <a:chExt cx="762102" cy="349183"/>
          </a:xfrm>
          <a:scene3d>
            <a:camera prst="orthographicFront"/>
            <a:lightRig rig="threePt" dir="t"/>
          </a:scene3d>
        </p:grpSpPr>
        <p:sp>
          <p:nvSpPr>
            <p:cNvPr id="29" name="Стрелка вправо 28"/>
            <p:cNvSpPr/>
            <p:nvPr/>
          </p:nvSpPr>
          <p:spPr>
            <a:xfrm rot="20083636">
              <a:off x="2006177" y="867035"/>
              <a:ext cx="762102" cy="349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7D32"/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право 18"/>
            <p:cNvSpPr/>
            <p:nvPr/>
          </p:nvSpPr>
          <p:spPr>
            <a:xfrm rot="20083636">
              <a:off x="2011190" y="959233"/>
              <a:ext cx="657347" cy="209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106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foWatch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ffic Moni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foWatch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nfoWatch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8B9093A0A443BD67E3B17A1E4284" ma:contentTypeVersion="1" ma:contentTypeDescription="Create a new document." ma:contentTypeScope="" ma:versionID="e193cfcec06134e505a4dd1dac39b4e0">
  <xsd:schema xmlns:xsd="http://www.w3.org/2001/XMLSchema" xmlns:p="http://schemas.microsoft.com/office/2006/metadata/properties" targetNamespace="http://schemas.microsoft.com/office/2006/metadata/properties" ma:root="true" ma:fieldsID="8b5c5128bb93e18c414a5f5ca87b3f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3E5C5-A7DF-4C00-89B7-64A5BB5BAD6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019ADF-CB5C-4A35-BDC9-F441F8B36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33BDDB6-1DE8-41CC-BFA9-79A58C9FD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InfoWatch_Template_4x3</Template>
  <TotalTime>12523</TotalTime>
  <Words>1705</Words>
  <Application>Microsoft Office PowerPoint</Application>
  <PresentationFormat>Экран (16:9)</PresentationFormat>
  <Paragraphs>247</Paragraphs>
  <Slides>32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InfoWatch_Template</vt:lpstr>
      <vt:lpstr>Traffic Monitor</vt:lpstr>
      <vt:lpstr>2_InfoWatch_Template_4x3</vt:lpstr>
      <vt:lpstr>3_InfoWatch_Template_4x3</vt:lpstr>
      <vt:lpstr>Заключительный слайд</vt:lpstr>
      <vt:lpstr>Технологии InfoWatch для управления информационными потоками</vt:lpstr>
      <vt:lpstr>InfoWatch</vt:lpstr>
      <vt:lpstr>InfoWatch. Эволюция</vt:lpstr>
      <vt:lpstr>Подход InfoWatch </vt:lpstr>
      <vt:lpstr>InfoWatch DLP: как мы видим!   </vt:lpstr>
      <vt:lpstr>Подход InfoWatch </vt:lpstr>
      <vt:lpstr>Презентация PowerPoint</vt:lpstr>
      <vt:lpstr>Презентация PowerPoint</vt:lpstr>
      <vt:lpstr>Презентация PowerPoint</vt:lpstr>
      <vt:lpstr>Подход 4 – DLP для результата</vt:lpstr>
      <vt:lpstr>Что защищать?</vt:lpstr>
      <vt:lpstr>В чем сложности?</vt:lpstr>
      <vt:lpstr>От задачи к технологии</vt:lpstr>
      <vt:lpstr>DLP – комплексный подход</vt:lpstr>
      <vt:lpstr>Презентация PowerPoint</vt:lpstr>
      <vt:lpstr>Презентация PowerPoint</vt:lpstr>
      <vt:lpstr>Презентация PowerPoint</vt:lpstr>
      <vt:lpstr>Презентация PowerPoint</vt:lpstr>
      <vt:lpstr>InfoWatch Traffic Monitor</vt:lpstr>
      <vt:lpstr>Что – то мы забыли</vt:lpstr>
      <vt:lpstr>InfoWatch KRIBRUM:мы слушаем интернет   </vt:lpstr>
      <vt:lpstr>О проекте KRIBRUM</vt:lpstr>
      <vt:lpstr>InfoWatch предлагает решение</vt:lpstr>
      <vt:lpstr>Объем и динамика обсуждений</vt:lpstr>
      <vt:lpstr>Тематические категории сообщений</vt:lpstr>
      <vt:lpstr>Лента сообщений</vt:lpstr>
      <vt:lpstr>Сообщение с атрибутами</vt:lpstr>
      <vt:lpstr>Профили и рейтинги авторов</vt:lpstr>
      <vt:lpstr>InfoWatch Appercut: Контроль заказного приложения   </vt:lpstr>
      <vt:lpstr>Презентация PowerPoint</vt:lpstr>
      <vt:lpstr>Почему appercut именно для вас?</vt:lpstr>
      <vt:lpstr>Презентация PowerPoint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Здобнов Н.</dc:creator>
  <cp:lastModifiedBy>Levin Konstantin</cp:lastModifiedBy>
  <cp:revision>1205</cp:revision>
  <cp:lastPrinted>2012-09-20T16:18:17Z</cp:lastPrinted>
  <dcterms:created xsi:type="dcterms:W3CDTF">2010-08-19T13:24:36Z</dcterms:created>
  <dcterms:modified xsi:type="dcterms:W3CDTF">2012-10-10T09:44:36Z</dcterms:modified>
</cp:coreProperties>
</file>